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1_C3DE3AC4.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6" r:id="rId5"/>
    <p:sldId id="263" r:id="rId6"/>
    <p:sldId id="257" r:id="rId7"/>
    <p:sldId id="288" r:id="rId8"/>
    <p:sldId id="262" r:id="rId9"/>
    <p:sldId id="289" r:id="rId10"/>
    <p:sldId id="290" r:id="rId11"/>
    <p:sldId id="264" r:id="rId12"/>
    <p:sldId id="267" r:id="rId13"/>
    <p:sldId id="268" r:id="rId14"/>
    <p:sldId id="269" r:id="rId15"/>
    <p:sldId id="270" r:id="rId16"/>
    <p:sldId id="275" r:id="rId17"/>
    <p:sldId id="2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A8A43D-808B-108F-24BE-6BFD1D5A5701}" name="Maddy Bourgeois" initials="MB" userId="S::maddy.bourgeois@capecod.gov::612d8323-bb7d-4868-877f-fb25d033ede7" providerId="AD"/>
  <p188:author id="{2E92EB64-638B-CE13-F9DB-639078A9A3EB}" name="Kathleen O'Neill" initials="KO" userId="S::katie.oneill@capecod.gov::175858cb-c34c-4c12-a7f2-47b2276a6a7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5486"/>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omments/modernComment_101_C3DE3AC4.xml><?xml version="1.0" encoding="utf-8"?>
<p188:cmLst xmlns:a="http://schemas.openxmlformats.org/drawingml/2006/main" xmlns:r="http://schemas.openxmlformats.org/officeDocument/2006/relationships" xmlns:p188="http://schemas.microsoft.com/office/powerpoint/2018/8/main">
  <p188:cm id="{621A98F6-E91E-4B5C-A3CD-4966A5E69235}" authorId="{9DA8A43D-808B-108F-24BE-6BFD1D5A5701}" created="2023-08-11T18:15:18.275">
    <pc:sldMkLst xmlns:pc="http://schemas.microsoft.com/office/powerpoint/2013/main/command">
      <pc:docMk/>
      <pc:sldMk cId="3286121156" sldId="257"/>
    </pc:sldMkLst>
    <p188:replyLst>
      <p188:reply id="{105FF765-4BD3-478A-BF6F-4149BFD36619}" authorId="{2E92EB64-638B-CE13-F9DB-639078A9A3EB}" created="2023-08-11T18:20:01.362">
        <p188:txBody>
          <a:bodyPr/>
          <a:lstStyle/>
          <a:p>
            <a:r>
              <a:rPr lang="en-US"/>
              <a:t>I agree, it won't let me change the color either which is weird. I copy and pasted that so I wonder if it had some type of locked formatting....</a:t>
            </a:r>
          </a:p>
        </p188:txBody>
      </p188:reply>
    </p188:replyLst>
    <p188:txBody>
      <a:bodyPr/>
      <a:lstStyle/>
      <a:p>
        <a:r>
          <a:rPr lang="en-US"/>
          <a:t>[@Kathleen O'Neill] The underlined writing blue on blue is a bit hard to read on this slide. </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D963A9B-4A4E-4FC6-ADC6-D530E73B1286}"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761A4-31A1-400A-962F-ABFB1B59F3DC}" type="slidenum">
              <a:rPr lang="en-US" smtClean="0"/>
              <a:t>‹#›</a:t>
            </a:fld>
            <a:endParaRPr lang="en-US"/>
          </a:p>
        </p:txBody>
      </p:sp>
    </p:spTree>
    <p:extLst>
      <p:ext uri="{BB962C8B-B14F-4D97-AF65-F5344CB8AC3E}">
        <p14:creationId xmlns:p14="http://schemas.microsoft.com/office/powerpoint/2010/main" val="4152148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963A9B-4A4E-4FC6-ADC6-D530E73B1286}"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761A4-31A1-400A-962F-ABFB1B59F3DC}" type="slidenum">
              <a:rPr lang="en-US" smtClean="0"/>
              <a:t>‹#›</a:t>
            </a:fld>
            <a:endParaRPr lang="en-US"/>
          </a:p>
        </p:txBody>
      </p:sp>
    </p:spTree>
    <p:extLst>
      <p:ext uri="{BB962C8B-B14F-4D97-AF65-F5344CB8AC3E}">
        <p14:creationId xmlns:p14="http://schemas.microsoft.com/office/powerpoint/2010/main" val="502653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963A9B-4A4E-4FC6-ADC6-D530E73B1286}"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761A4-31A1-400A-962F-ABFB1B59F3DC}" type="slidenum">
              <a:rPr lang="en-US" smtClean="0"/>
              <a:t>‹#›</a:t>
            </a:fld>
            <a:endParaRPr lang="en-US"/>
          </a:p>
        </p:txBody>
      </p:sp>
    </p:spTree>
    <p:extLst>
      <p:ext uri="{BB962C8B-B14F-4D97-AF65-F5344CB8AC3E}">
        <p14:creationId xmlns:p14="http://schemas.microsoft.com/office/powerpoint/2010/main" val="4043536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963A9B-4A4E-4FC6-ADC6-D530E73B1286}"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F761A4-31A1-400A-962F-ABFB1B59F3DC}" type="slidenum">
              <a:rPr lang="en-US" smtClean="0"/>
              <a:t>‹#›</a:t>
            </a:fld>
            <a:endParaRPr lang="en-US"/>
          </a:p>
        </p:txBody>
      </p:sp>
    </p:spTree>
    <p:extLst>
      <p:ext uri="{BB962C8B-B14F-4D97-AF65-F5344CB8AC3E}">
        <p14:creationId xmlns:p14="http://schemas.microsoft.com/office/powerpoint/2010/main" val="1518100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963A9B-4A4E-4FC6-ADC6-D530E73B1286}" type="datetimeFigureOut">
              <a:rPr lang="en-US" smtClean="0"/>
              <a:t>8/5/2026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F761A4-31A1-400A-962F-ABFB1B59F3DC}" type="slidenum">
              <a:rPr lang="en-US" smtClean="0"/>
              <a:t>‹#›</a:t>
            </a:fld>
            <a:endParaRPr lang="en-US"/>
          </a:p>
        </p:txBody>
      </p:sp>
    </p:spTree>
    <p:extLst>
      <p:ext uri="{BB962C8B-B14F-4D97-AF65-F5344CB8AC3E}">
        <p14:creationId xmlns:p14="http://schemas.microsoft.com/office/powerpoint/2010/main" val="652534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963A9B-4A4E-4FC6-ADC6-D530E73B1286}" type="datetimeFigureOut">
              <a:rPr lang="en-US" smtClean="0"/>
              <a:t>8/5/2026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F761A4-31A1-400A-962F-ABFB1B59F3DC}" type="slidenum">
              <a:rPr lang="en-US" smtClean="0"/>
              <a:t>‹#›</a:t>
            </a:fld>
            <a:endParaRPr lang="en-US"/>
          </a:p>
        </p:txBody>
      </p:sp>
    </p:spTree>
    <p:extLst>
      <p:ext uri="{BB962C8B-B14F-4D97-AF65-F5344CB8AC3E}">
        <p14:creationId xmlns:p14="http://schemas.microsoft.com/office/powerpoint/2010/main" val="1207484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963A9B-4A4E-4FC6-ADC6-D530E73B1286}" type="datetimeFigureOut">
              <a:rPr lang="en-US" smtClean="0"/>
              <a:t>8/5/2026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F761A4-31A1-400A-962F-ABFB1B59F3DC}" type="slidenum">
              <a:rPr lang="en-US" smtClean="0"/>
              <a:t>‹#›</a:t>
            </a:fld>
            <a:endParaRPr lang="en-US"/>
          </a:p>
        </p:txBody>
      </p:sp>
    </p:spTree>
    <p:extLst>
      <p:ext uri="{BB962C8B-B14F-4D97-AF65-F5344CB8AC3E}">
        <p14:creationId xmlns:p14="http://schemas.microsoft.com/office/powerpoint/2010/main" val="2961486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D963A9B-4A4E-4FC6-ADC6-D530E73B1286}"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F761A4-31A1-400A-962F-ABFB1B59F3DC}" type="slidenum">
              <a:rPr lang="en-US" smtClean="0"/>
              <a:t>‹#›</a:t>
            </a:fld>
            <a:endParaRPr lang="en-US"/>
          </a:p>
        </p:txBody>
      </p:sp>
    </p:spTree>
    <p:extLst>
      <p:ext uri="{BB962C8B-B14F-4D97-AF65-F5344CB8AC3E}">
        <p14:creationId xmlns:p14="http://schemas.microsoft.com/office/powerpoint/2010/main" val="3881598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D963A9B-4A4E-4FC6-ADC6-D530E73B1286}"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F761A4-31A1-400A-962F-ABFB1B59F3DC}" type="slidenum">
              <a:rPr lang="en-US" smtClean="0"/>
              <a:t>‹#›</a:t>
            </a:fld>
            <a:endParaRPr lang="en-US"/>
          </a:p>
        </p:txBody>
      </p:sp>
    </p:spTree>
    <p:extLst>
      <p:ext uri="{BB962C8B-B14F-4D97-AF65-F5344CB8AC3E}">
        <p14:creationId xmlns:p14="http://schemas.microsoft.com/office/powerpoint/2010/main" val="709290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963A9B-4A4E-4FC6-ADC6-D530E73B1286}"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761A4-31A1-400A-962F-ABFB1B59F3DC}" type="slidenum">
              <a:rPr lang="en-US" smtClean="0"/>
              <a:t>‹#›</a:t>
            </a:fld>
            <a:endParaRPr lang="en-US"/>
          </a:p>
        </p:txBody>
      </p:sp>
    </p:spTree>
    <p:extLst>
      <p:ext uri="{BB962C8B-B14F-4D97-AF65-F5344CB8AC3E}">
        <p14:creationId xmlns:p14="http://schemas.microsoft.com/office/powerpoint/2010/main" val="2621907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963A9B-4A4E-4FC6-ADC6-D530E73B1286}"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F761A4-31A1-400A-962F-ABFB1B59F3DC}" type="slidenum">
              <a:rPr lang="en-US" smtClean="0"/>
              <a:t>‹#›</a:t>
            </a:fld>
            <a:endParaRPr lang="en-US"/>
          </a:p>
        </p:txBody>
      </p:sp>
    </p:spTree>
    <p:extLst>
      <p:ext uri="{BB962C8B-B14F-4D97-AF65-F5344CB8AC3E}">
        <p14:creationId xmlns:p14="http://schemas.microsoft.com/office/powerpoint/2010/main" val="4024515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963A9B-4A4E-4FC6-ADC6-D530E73B1286}" type="datetimeFigureOut">
              <a:rPr lang="en-US" smtClean="0"/>
              <a:t>8/5/2026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F761A4-31A1-400A-962F-ABFB1B59F3DC}" type="slidenum">
              <a:rPr lang="en-US" smtClean="0"/>
              <a:t>‹#›</a:t>
            </a:fld>
            <a:endParaRPr lang="en-US"/>
          </a:p>
        </p:txBody>
      </p:sp>
    </p:spTree>
    <p:extLst>
      <p:ext uri="{BB962C8B-B14F-4D97-AF65-F5344CB8AC3E}">
        <p14:creationId xmlns:p14="http://schemas.microsoft.com/office/powerpoint/2010/main" val="1926828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cioly.org/wiki/index.php/Water_Quality" TargetMode="External"/><Relationship Id="rId7" Type="http://schemas.openxmlformats.org/officeDocument/2006/relationships/hyperlink" Target="https://pixnio.com/people/female-women/take-some-thermal-readings-of-contents-within-a-refrigerator"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s://www.completebusinessnews.com/what-should-be-a-professional-plumber/"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www.bu.edu/regionalization/files/2013/05/Strengthening-Local-Public-Health-in-Massachusetts.pdf" TargetMode="External"/><Relationship Id="rId2" Type="http://schemas.microsoft.com/office/2018/10/relationships/comments" Target="../comments/modernComment_101_C3DE3AC4.xml"/><Relationship Id="rId1" Type="http://schemas.openxmlformats.org/officeDocument/2006/relationships/slideLayout" Target="../slideLayouts/slideLayout2.xml"/><Relationship Id="rId4" Type="http://schemas.openxmlformats.org/officeDocument/2006/relationships/hyperlink" Target="http://sites.bu.edu/masslocalinstitute/files/2012/04/MA-Competeny-Report-rev-Dec-2010.pdf"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2056A7-1C74-5BCA-415E-6B23D0973FAE}"/>
              </a:ext>
            </a:extLst>
          </p:cNvPr>
          <p:cNvPicPr>
            <a:picLocks noChangeAspect="1"/>
          </p:cNvPicPr>
          <p:nvPr/>
        </p:nvPicPr>
        <p:blipFill>
          <a:blip r:embed="rId2"/>
          <a:stretch>
            <a:fillRect/>
          </a:stretch>
        </p:blipFill>
        <p:spPr>
          <a:xfrm>
            <a:off x="2179199" y="596925"/>
            <a:ext cx="7833600" cy="2467586"/>
          </a:xfrm>
          <a:prstGeom prst="rect">
            <a:avLst/>
          </a:prstGeom>
        </p:spPr>
      </p:pic>
      <p:sp>
        <p:nvSpPr>
          <p:cNvPr id="3" name="Subtitle 2">
            <a:extLst>
              <a:ext uri="{FF2B5EF4-FFF2-40B4-BE49-F238E27FC236}">
                <a16:creationId xmlns:a16="http://schemas.microsoft.com/office/drawing/2014/main" id="{5875E00E-2817-C508-0B62-D001634A7E4F}"/>
              </a:ext>
            </a:extLst>
          </p:cNvPr>
          <p:cNvSpPr>
            <a:spLocks noGrp="1"/>
          </p:cNvSpPr>
          <p:nvPr>
            <p:ph type="subTitle" idx="1"/>
          </p:nvPr>
        </p:nvSpPr>
        <p:spPr>
          <a:xfrm>
            <a:off x="922565" y="3661435"/>
            <a:ext cx="10887314" cy="2519406"/>
          </a:xfrm>
        </p:spPr>
        <p:txBody>
          <a:bodyPr vert="horz" lIns="91440" tIns="45720" rIns="91440" bIns="45720" rtlCol="0" anchor="t">
            <a:noAutofit/>
          </a:bodyPr>
          <a:lstStyle/>
          <a:p>
            <a:pPr marR="0">
              <a:spcBef>
                <a:spcPts val="0"/>
              </a:spcBef>
              <a:spcAft>
                <a:spcPts val="800"/>
              </a:spcAft>
            </a:pPr>
            <a:r>
              <a:rPr lang="en-US" sz="8000" b="1">
                <a:effectLst/>
                <a:latin typeface="Source Sans Pro" panose="020B0503030403020204" pitchFamily="34" charset="0"/>
                <a:ea typeface="Source Sans Pro" panose="020B0503030403020204" pitchFamily="34" charset="0"/>
              </a:rPr>
              <a:t>Regional Field Training Hub</a:t>
            </a:r>
          </a:p>
        </p:txBody>
      </p:sp>
      <p:sp>
        <p:nvSpPr>
          <p:cNvPr id="19" name="Rectangle 18">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EE477847-007D-FFE5-BDFA-A5BBAA0CA44C}"/>
              </a:ext>
            </a:extLst>
          </p:cNvPr>
          <p:cNvSpPr>
            <a:spLocks noGrp="1"/>
          </p:cNvSpPr>
          <p:nvPr>
            <p:ph type="ctrTitle"/>
          </p:nvPr>
        </p:nvSpPr>
        <p:spPr/>
        <p:txBody>
          <a:bodyPr/>
          <a:lstStyle/>
          <a:p>
            <a:endParaRPr lang="en-US"/>
          </a:p>
        </p:txBody>
      </p:sp>
    </p:spTree>
    <p:extLst>
      <p:ext uri="{BB962C8B-B14F-4D97-AF65-F5344CB8AC3E}">
        <p14:creationId xmlns:p14="http://schemas.microsoft.com/office/powerpoint/2010/main" val="3151879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BCEDC-8C98-C508-5C45-D7BF99DB9473}"/>
              </a:ext>
            </a:extLst>
          </p:cNvPr>
          <p:cNvSpPr>
            <a:spLocks noGrp="1"/>
          </p:cNvSpPr>
          <p:nvPr>
            <p:ph type="title"/>
          </p:nvPr>
        </p:nvSpPr>
        <p:spPr/>
        <p:txBody>
          <a:bodyPr>
            <a:normAutofit/>
          </a:bodyPr>
          <a:lstStyle/>
          <a:p>
            <a:pPr algn="ctr"/>
            <a:r>
              <a:rPr lang="en-US">
                <a:solidFill>
                  <a:schemeClr val="bg1"/>
                </a:solidFill>
                <a:latin typeface="Source Sans Pro" panose="020B0503030403020204" pitchFamily="34" charset="0"/>
                <a:ea typeface="Source Sans Pro" panose="020B0503030403020204" pitchFamily="34" charset="0"/>
              </a:rPr>
              <a:t>Regional Field Training Hub</a:t>
            </a:r>
            <a:endParaRPr lang="en-US"/>
          </a:p>
        </p:txBody>
      </p:sp>
      <p:sp>
        <p:nvSpPr>
          <p:cNvPr id="3" name="Content Placeholder 2">
            <a:extLst>
              <a:ext uri="{FF2B5EF4-FFF2-40B4-BE49-F238E27FC236}">
                <a16:creationId xmlns:a16="http://schemas.microsoft.com/office/drawing/2014/main" id="{2374C83B-F27C-F40D-1F34-7A6B81FAE38C}"/>
              </a:ext>
            </a:extLst>
          </p:cNvPr>
          <p:cNvSpPr>
            <a:spLocks noGrp="1"/>
          </p:cNvSpPr>
          <p:nvPr>
            <p:ph idx="1"/>
          </p:nvPr>
        </p:nvSpPr>
        <p:spPr/>
        <p:txBody>
          <a:bodyPr>
            <a:normAutofit/>
          </a:bodyPr>
          <a:lstStyle/>
          <a:p>
            <a:r>
              <a:rPr lang="en-US" b="1" i="1">
                <a:solidFill>
                  <a:schemeClr val="bg1"/>
                </a:solidFill>
                <a:latin typeface="Source Sans Pro" panose="020B0503030403020204" pitchFamily="34" charset="0"/>
                <a:ea typeface="Source Sans Pro" panose="020B0503030403020204" pitchFamily="34" charset="0"/>
              </a:rPr>
              <a:t>Purpose</a:t>
            </a:r>
            <a:r>
              <a:rPr lang="en-US">
                <a:solidFill>
                  <a:schemeClr val="bg1"/>
                </a:solidFill>
                <a:latin typeface="Source Sans Pro" panose="020B0503030403020204" pitchFamily="34" charset="0"/>
                <a:ea typeface="Source Sans Pro" panose="020B0503030403020204" pitchFamily="34" charset="0"/>
              </a:rPr>
              <a:t>: To enhance the existing local public health infrastructure where local public health professionals, specifically inspectional staff, will receive standardized, hands-on competency training in the areas of housing, food, and septic/wastewater.</a:t>
            </a:r>
          </a:p>
          <a:p>
            <a:endParaRPr lang="en-US">
              <a:solidFill>
                <a:schemeClr val="bg1"/>
              </a:solidFill>
              <a:latin typeface="Source Sans Pro" panose="020B0503030403020204" pitchFamily="34" charset="0"/>
              <a:ea typeface="Source Sans Pro" panose="020B0503030403020204" pitchFamily="34" charset="0"/>
            </a:endParaRPr>
          </a:p>
          <a:p>
            <a:r>
              <a:rPr lang="en-US" b="1" i="1">
                <a:solidFill>
                  <a:schemeClr val="bg1"/>
                </a:solidFill>
                <a:latin typeface="Source Sans Pro" panose="020B0503030403020204" pitchFamily="34" charset="0"/>
                <a:ea typeface="Source Sans Pro" panose="020B0503030403020204" pitchFamily="34" charset="0"/>
              </a:rPr>
              <a:t>Goal</a:t>
            </a:r>
            <a:r>
              <a:rPr lang="en-US">
                <a:solidFill>
                  <a:schemeClr val="bg1"/>
                </a:solidFill>
                <a:latin typeface="Source Sans Pro" panose="020B0503030403020204" pitchFamily="34" charset="0"/>
                <a:ea typeface="Source Sans Pro" panose="020B0503030403020204" pitchFamily="34" charset="0"/>
              </a:rPr>
              <a:t>: To ensure that local public health inspectional staff provide consistent inspections based on the state standards. </a:t>
            </a:r>
            <a:endParaRPr lang="en-US">
              <a:latin typeface="Source Sans Pro" panose="020B0503030403020204" pitchFamily="34" charset="0"/>
              <a:ea typeface="Source Sans Pro" panose="020B0503030403020204" pitchFamily="34" charset="0"/>
            </a:endParaRPr>
          </a:p>
        </p:txBody>
      </p:sp>
      <p:pic>
        <p:nvPicPr>
          <p:cNvPr id="9" name="Picture 8" descr="Diagram&#10;&#10;Description automatically generated">
            <a:extLst>
              <a:ext uri="{FF2B5EF4-FFF2-40B4-BE49-F238E27FC236}">
                <a16:creationId xmlns:a16="http://schemas.microsoft.com/office/drawing/2014/main" id="{2A233BB1-9F03-54BD-150E-6BEF6D035B9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141445" y="4921142"/>
            <a:ext cx="2376196" cy="1699640"/>
          </a:xfrm>
          <a:prstGeom prst="rect">
            <a:avLst/>
          </a:prstGeom>
        </p:spPr>
      </p:pic>
      <p:pic>
        <p:nvPicPr>
          <p:cNvPr id="12" name="Picture 11" descr="A person washing dishes in the kitchen&#10;&#10;Description automatically generated with medium confidence">
            <a:extLst>
              <a:ext uri="{FF2B5EF4-FFF2-40B4-BE49-F238E27FC236}">
                <a16:creationId xmlns:a16="http://schemas.microsoft.com/office/drawing/2014/main" id="{43943368-EE87-E7CA-2AAE-1E76B20BBF3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181598" y="4921142"/>
            <a:ext cx="2320329" cy="1699640"/>
          </a:xfrm>
          <a:prstGeom prst="rect">
            <a:avLst/>
          </a:prstGeom>
        </p:spPr>
      </p:pic>
      <p:pic>
        <p:nvPicPr>
          <p:cNvPr id="15" name="Picture 14" descr="A picture containing text, person, indoor, person&#10;&#10;Description automatically generated">
            <a:extLst>
              <a:ext uri="{FF2B5EF4-FFF2-40B4-BE49-F238E27FC236}">
                <a16:creationId xmlns:a16="http://schemas.microsoft.com/office/drawing/2014/main" id="{A045DCE0-EED0-640F-201A-152BE81FCBD1}"/>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9565755" y="4514403"/>
            <a:ext cx="1372725" cy="2066837"/>
          </a:xfrm>
          <a:prstGeom prst="rect">
            <a:avLst/>
          </a:prstGeom>
        </p:spPr>
      </p:pic>
    </p:spTree>
    <p:extLst>
      <p:ext uri="{BB962C8B-B14F-4D97-AF65-F5344CB8AC3E}">
        <p14:creationId xmlns:p14="http://schemas.microsoft.com/office/powerpoint/2010/main" val="3018285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BCEDC-8C98-C508-5C45-D7BF99DB9473}"/>
              </a:ext>
            </a:extLst>
          </p:cNvPr>
          <p:cNvSpPr>
            <a:spLocks noGrp="1"/>
          </p:cNvSpPr>
          <p:nvPr>
            <p:ph type="title"/>
          </p:nvPr>
        </p:nvSpPr>
        <p:spPr/>
        <p:txBody>
          <a:bodyPr/>
          <a:lstStyle/>
          <a:p>
            <a:pPr algn="ctr"/>
            <a:r>
              <a:rPr lang="en-US">
                <a:solidFill>
                  <a:schemeClr val="bg1"/>
                </a:solidFill>
                <a:latin typeface="Source Sans Pro" panose="020B0503030403020204" pitchFamily="34" charset="0"/>
                <a:ea typeface="Source Sans Pro" panose="020B0503030403020204" pitchFamily="34" charset="0"/>
              </a:rPr>
              <a:t>Background</a:t>
            </a:r>
          </a:p>
        </p:txBody>
      </p:sp>
      <p:sp>
        <p:nvSpPr>
          <p:cNvPr id="3" name="Content Placeholder 2">
            <a:extLst>
              <a:ext uri="{FF2B5EF4-FFF2-40B4-BE49-F238E27FC236}">
                <a16:creationId xmlns:a16="http://schemas.microsoft.com/office/drawing/2014/main" id="{2374C83B-F27C-F40D-1F34-7A6B81FAE38C}"/>
              </a:ext>
            </a:extLst>
          </p:cNvPr>
          <p:cNvSpPr>
            <a:spLocks noGrp="1"/>
          </p:cNvSpPr>
          <p:nvPr>
            <p:ph idx="1"/>
          </p:nvPr>
        </p:nvSpPr>
        <p:spPr>
          <a:xfrm>
            <a:off x="838200" y="1534886"/>
            <a:ext cx="10515600" cy="4642077"/>
          </a:xfrm>
        </p:spPr>
        <p:txBody>
          <a:bodyPr vert="horz" lIns="91440" tIns="45720" rIns="91440" bIns="45720" rtlCol="0" anchor="t">
            <a:normAutofit lnSpcReduction="10000"/>
          </a:bodyPr>
          <a:lstStyle/>
          <a:p>
            <a:r>
              <a:rPr lang="en-US" b="0" i="0">
                <a:solidFill>
                  <a:schemeClr val="bg1"/>
                </a:solidFill>
                <a:effectLst/>
                <a:latin typeface="Noto Sans VF"/>
              </a:rPr>
              <a:t>In its 2006 report, </a:t>
            </a:r>
            <a:r>
              <a:rPr lang="en-US" b="0" i="1" u="none" strike="noStrike">
                <a:solidFill>
                  <a:schemeClr val="bg1"/>
                </a:solidFill>
                <a:effectLst/>
                <a:latin typeface="Noto Sans VF"/>
                <a:hlinkClick r:id="rId3">
                  <a:extLst>
                    <a:ext uri="{A12FA001-AC4F-418D-AE19-62706E023703}">
                      <ahyp:hlinkClr xmlns:ahyp="http://schemas.microsoft.com/office/drawing/2018/hyperlinkcolor" val="tx"/>
                    </a:ext>
                  </a:extLst>
                </a:hlinkClick>
              </a:rPr>
              <a:t>Strengthening Local Public Health in Massachusetts: A Call to Action </a:t>
            </a:r>
            <a:r>
              <a:rPr lang="en-US" b="0" i="0">
                <a:solidFill>
                  <a:schemeClr val="bg1"/>
                </a:solidFill>
                <a:effectLst/>
                <a:latin typeface="Noto Sans VF"/>
              </a:rPr>
              <a:t>, the Massachusetts Coalition for Local Public Health (CLPH) recommended “strengthen(</a:t>
            </a:r>
            <a:r>
              <a:rPr lang="en-US" b="0" i="0" err="1">
                <a:solidFill>
                  <a:schemeClr val="bg1"/>
                </a:solidFill>
                <a:effectLst/>
                <a:latin typeface="Noto Sans VF"/>
              </a:rPr>
              <a:t>ing</a:t>
            </a:r>
            <a:r>
              <a:rPr lang="en-US" b="0" i="0">
                <a:solidFill>
                  <a:schemeClr val="bg1"/>
                </a:solidFill>
                <a:effectLst/>
                <a:latin typeface="Noto Sans VF"/>
              </a:rPr>
              <a:t>) workforce development and competency through increased training opportunities for local boards of health and staff and through the development of minimum educational levels and credentialing for certain positions”.</a:t>
            </a:r>
            <a:endParaRPr lang="en-US">
              <a:solidFill>
                <a:schemeClr val="bg1"/>
              </a:solidFill>
              <a:cs typeface="Calibri" panose="020F0502020204030204"/>
            </a:endParaRPr>
          </a:p>
          <a:p>
            <a:r>
              <a:rPr lang="en-US" b="0" i="0">
                <a:solidFill>
                  <a:schemeClr val="bg1"/>
                </a:solidFill>
                <a:effectLst/>
                <a:latin typeface="Noto Sans VF"/>
              </a:rPr>
              <a:t>The </a:t>
            </a:r>
            <a:r>
              <a:rPr lang="en-US" b="0" i="1" u="none" strike="noStrike">
                <a:solidFill>
                  <a:schemeClr val="bg1"/>
                </a:solidFill>
                <a:effectLst/>
                <a:latin typeface="Noto Sans VF"/>
                <a:hlinkClick r:id="rId4">
                  <a:extLst>
                    <a:ext uri="{A12FA001-AC4F-418D-AE19-62706E023703}">
                      <ahyp:hlinkClr xmlns:ahyp="http://schemas.microsoft.com/office/drawing/2018/hyperlinkcolor" val="tx"/>
                    </a:ext>
                  </a:extLst>
                </a:hlinkClick>
              </a:rPr>
              <a:t>Local Public Health Institute of Massachusetts Competency Report</a:t>
            </a:r>
            <a:r>
              <a:rPr lang="en-US" b="0" i="0">
                <a:solidFill>
                  <a:schemeClr val="bg1"/>
                </a:solidFill>
                <a:effectLst/>
                <a:latin typeface="Noto Sans VF"/>
              </a:rPr>
              <a:t> (2010) identified inter-disciplinary, cross-cutting competencies and program area competencies for the local public health workforce. These competencies have guided the development and delivery of training programs for the local public health workforce.</a:t>
            </a:r>
            <a:endParaRPr lang="en-US">
              <a:solidFill>
                <a:schemeClr val="bg1"/>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286121156"/>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A862E-FBA4-BF9D-A64A-EE5351E27298}"/>
              </a:ext>
            </a:extLst>
          </p:cNvPr>
          <p:cNvSpPr>
            <a:spLocks noGrp="1"/>
          </p:cNvSpPr>
          <p:nvPr>
            <p:ph type="title"/>
          </p:nvPr>
        </p:nvSpPr>
        <p:spPr/>
        <p:txBody>
          <a:bodyPr>
            <a:normAutofit/>
          </a:bodyPr>
          <a:lstStyle/>
          <a:p>
            <a:pPr algn="ctr"/>
            <a:r>
              <a:rPr lang="en-US" sz="3600">
                <a:solidFill>
                  <a:schemeClr val="bg1"/>
                </a:solidFill>
                <a:latin typeface="Source Sans Pro" panose="020B0503030403020204" pitchFamily="34" charset="0"/>
                <a:ea typeface="Source Sans Pro" panose="020B0503030403020204" pitchFamily="34" charset="0"/>
              </a:rPr>
              <a:t>Recommendations of the Special Commission:</a:t>
            </a:r>
            <a:endParaRPr lang="en-US"/>
          </a:p>
        </p:txBody>
      </p:sp>
      <p:sp>
        <p:nvSpPr>
          <p:cNvPr id="3" name="Content Placeholder 2">
            <a:extLst>
              <a:ext uri="{FF2B5EF4-FFF2-40B4-BE49-F238E27FC236}">
                <a16:creationId xmlns:a16="http://schemas.microsoft.com/office/drawing/2014/main" id="{E3366DD9-EF7D-7E61-C233-67B8ED059545}"/>
              </a:ext>
            </a:extLst>
          </p:cNvPr>
          <p:cNvSpPr>
            <a:spLocks noGrp="1"/>
          </p:cNvSpPr>
          <p:nvPr>
            <p:ph idx="1"/>
          </p:nvPr>
        </p:nvSpPr>
        <p:spPr/>
        <p:txBody>
          <a:bodyPr vert="horz" lIns="91440" tIns="45720" rIns="91440" bIns="45720" rtlCol="0" anchor="t">
            <a:normAutofit fontScale="47500" lnSpcReduction="20000"/>
          </a:bodyPr>
          <a:lstStyle/>
          <a:p>
            <a:r>
              <a:rPr lang="en-US">
                <a:solidFill>
                  <a:schemeClr val="bg1"/>
                </a:solidFill>
                <a:latin typeface="Source Sans Pro" panose="020B0503030403020204" pitchFamily="34" charset="0"/>
                <a:ea typeface="Source Sans Pro" panose="020B0503030403020204" pitchFamily="34" charset="0"/>
              </a:rPr>
              <a:t>Elevating the standards by: </a:t>
            </a:r>
          </a:p>
          <a:p>
            <a:pPr lvl="1"/>
            <a:r>
              <a:rPr lang="en-US">
                <a:solidFill>
                  <a:schemeClr val="bg1"/>
                </a:solidFill>
                <a:latin typeface="Source Sans Pro" panose="020B0503030403020204" pitchFamily="34" charset="0"/>
                <a:ea typeface="Source Sans Pro" panose="020B0503030403020204" pitchFamily="34" charset="0"/>
              </a:rPr>
              <a:t>	Identifying ways for cities &amp; towns to meet statutory requirements </a:t>
            </a:r>
          </a:p>
          <a:p>
            <a:pPr lvl="1"/>
            <a:r>
              <a:rPr lang="en-US">
                <a:solidFill>
                  <a:schemeClr val="bg1"/>
                </a:solidFill>
                <a:latin typeface="Source Sans Pro"/>
                <a:ea typeface="Source Sans Pro"/>
              </a:rPr>
              <a:t>	Assessing implementation of Foundational Public Health Services  </a:t>
            </a:r>
            <a:endParaRPr lang="en-US">
              <a:solidFill>
                <a:schemeClr val="bg1"/>
              </a:solidFill>
              <a:latin typeface="Source Sans Pro" panose="020B0503030403020204" pitchFamily="34" charset="0"/>
              <a:ea typeface="Source Sans Pro" panose="020B0503030403020204" pitchFamily="34" charset="0"/>
            </a:endParaRPr>
          </a:p>
          <a:p>
            <a:pPr marL="457200" lvl="1" indent="0">
              <a:buNone/>
            </a:pPr>
            <a:endParaRPr lang="en-US">
              <a:solidFill>
                <a:schemeClr val="bg1"/>
              </a:solidFill>
              <a:latin typeface="Source Sans Pro"/>
              <a:ea typeface="Source Sans Pro"/>
            </a:endParaRPr>
          </a:p>
          <a:p>
            <a:r>
              <a:rPr lang="en-US">
                <a:solidFill>
                  <a:schemeClr val="bg1"/>
                </a:solidFill>
                <a:latin typeface="Source Sans Pro" panose="020B0503030403020204" pitchFamily="34" charset="0"/>
                <a:ea typeface="Source Sans Pro" panose="020B0503030403020204" pitchFamily="34" charset="0"/>
              </a:rPr>
              <a:t>Strengthening service delivery by:</a:t>
            </a:r>
          </a:p>
          <a:p>
            <a:pPr lvl="1"/>
            <a:r>
              <a:rPr lang="en-US">
                <a:solidFill>
                  <a:schemeClr val="bg1"/>
                </a:solidFill>
                <a:latin typeface="Source Sans Pro" panose="020B0503030403020204" pitchFamily="34" charset="0"/>
                <a:ea typeface="Source Sans Pro" panose="020B0503030403020204" pitchFamily="34" charset="0"/>
              </a:rPr>
              <a:t>Increasing the number and scope of comprehensive public health districts </a:t>
            </a:r>
          </a:p>
          <a:p>
            <a:pPr marL="457200" lvl="1" indent="0">
              <a:buNone/>
            </a:pPr>
            <a:endParaRPr lang="en-US">
              <a:solidFill>
                <a:schemeClr val="bg1"/>
              </a:solidFill>
              <a:latin typeface="Source Sans Pro"/>
              <a:ea typeface="Source Sans Pro"/>
            </a:endParaRPr>
          </a:p>
          <a:p>
            <a:r>
              <a:rPr lang="en-US">
                <a:solidFill>
                  <a:schemeClr val="bg1"/>
                </a:solidFill>
                <a:latin typeface="Source Sans Pro" panose="020B0503030403020204" pitchFamily="34" charset="0"/>
                <a:ea typeface="Source Sans Pro" panose="020B0503030403020204" pitchFamily="34" charset="0"/>
              </a:rPr>
              <a:t>Improving data reporting by:</a:t>
            </a:r>
          </a:p>
          <a:p>
            <a:pPr lvl="1"/>
            <a:r>
              <a:rPr lang="en-US">
                <a:solidFill>
                  <a:schemeClr val="bg1"/>
                </a:solidFill>
                <a:latin typeface="Source Sans Pro" panose="020B0503030403020204" pitchFamily="34" charset="0"/>
                <a:ea typeface="Source Sans Pro" panose="020B0503030403020204" pitchFamily="34" charset="0"/>
              </a:rPr>
              <a:t>Creating a standardized public health reporting system </a:t>
            </a:r>
          </a:p>
          <a:p>
            <a:pPr lvl="1"/>
            <a:r>
              <a:rPr lang="en-US">
                <a:solidFill>
                  <a:schemeClr val="bg1"/>
                </a:solidFill>
                <a:latin typeface="Source Sans Pro" panose="020B0503030403020204" pitchFamily="34" charset="0"/>
                <a:ea typeface="Source Sans Pro" panose="020B0503030403020204" pitchFamily="34" charset="0"/>
              </a:rPr>
              <a:t>Strengthening DPH, DEP, and local public health capacity to collect and share data</a:t>
            </a:r>
          </a:p>
          <a:p>
            <a:pPr marL="457200" lvl="1" indent="0">
              <a:buNone/>
            </a:pPr>
            <a:endParaRPr lang="en-US">
              <a:solidFill>
                <a:schemeClr val="bg1"/>
              </a:solidFill>
              <a:latin typeface="Source Sans Pro"/>
              <a:ea typeface="Source Sans Pro"/>
            </a:endParaRPr>
          </a:p>
          <a:p>
            <a:r>
              <a:rPr lang="en-US" sz="2900" b="1" i="1">
                <a:solidFill>
                  <a:srgbClr val="FFFF00"/>
                </a:solidFill>
                <a:latin typeface="Source Sans Pro" panose="020B0503030403020204" pitchFamily="34" charset="0"/>
                <a:ea typeface="Source Sans Pro" panose="020B0503030403020204" pitchFamily="34" charset="0"/>
              </a:rPr>
              <a:t>Setting education and training standards by: </a:t>
            </a:r>
          </a:p>
          <a:p>
            <a:pPr lvl="1"/>
            <a:r>
              <a:rPr lang="en-US" sz="2900" b="1" i="1">
                <a:solidFill>
                  <a:srgbClr val="FFFF00"/>
                </a:solidFill>
                <a:latin typeface="Source Sans Pro" panose="020B0503030403020204" pitchFamily="34" charset="0"/>
                <a:ea typeface="Source Sans Pro" panose="020B0503030403020204" pitchFamily="34" charset="0"/>
              </a:rPr>
              <a:t>Making training accessible </a:t>
            </a:r>
          </a:p>
          <a:p>
            <a:pPr lvl="1"/>
            <a:r>
              <a:rPr lang="en-US" sz="2900" b="1" i="1">
                <a:solidFill>
                  <a:srgbClr val="FFFF00"/>
                </a:solidFill>
                <a:latin typeface="Source Sans Pro" panose="020B0503030403020204" pitchFamily="34" charset="0"/>
                <a:ea typeface="Source Sans Pro" panose="020B0503030403020204" pitchFamily="34" charset="0"/>
              </a:rPr>
              <a:t>Implementing workforce credentialing standards adopted by SCLRPH</a:t>
            </a:r>
          </a:p>
          <a:p>
            <a:pPr lvl="1"/>
            <a:r>
              <a:rPr lang="en-US" sz="2900" b="1" i="1">
                <a:solidFill>
                  <a:srgbClr val="FFFF00"/>
                </a:solidFill>
                <a:latin typeface="Source Sans Pro" panose="020B0503030403020204" pitchFamily="34" charset="0"/>
                <a:ea typeface="Source Sans Pro" panose="020B0503030403020204" pitchFamily="34" charset="0"/>
              </a:rPr>
              <a:t>Developing a system to ensure compliance</a:t>
            </a:r>
          </a:p>
          <a:p>
            <a:pPr marL="457200" lvl="1" indent="0">
              <a:buNone/>
            </a:pPr>
            <a:endParaRPr lang="en-US">
              <a:solidFill>
                <a:schemeClr val="bg1"/>
              </a:solidFill>
              <a:latin typeface="Source Sans Pro"/>
              <a:ea typeface="Source Sans Pro"/>
            </a:endParaRPr>
          </a:p>
          <a:p>
            <a:r>
              <a:rPr lang="en-US">
                <a:solidFill>
                  <a:schemeClr val="bg1"/>
                </a:solidFill>
                <a:latin typeface="Source Sans Pro" panose="020B0503030403020204" pitchFamily="34" charset="0"/>
                <a:ea typeface="Source Sans Pro" panose="020B0503030403020204" pitchFamily="34" charset="0"/>
              </a:rPr>
              <a:t>Committing appropriate resources to implement the above recommendations </a:t>
            </a:r>
          </a:p>
          <a:p>
            <a:endParaRPr lang="en-US">
              <a:solidFill>
                <a:schemeClr val="bg1"/>
              </a:solidFill>
              <a:latin typeface="Source Sans Pro" panose="020B0503030403020204" pitchFamily="34" charset="0"/>
              <a:ea typeface="Source Sans Pro" panose="020B0503030403020204" pitchFamily="34" charset="0"/>
            </a:endParaRPr>
          </a:p>
          <a:p>
            <a:pPr marL="0" indent="0">
              <a:buNone/>
            </a:pPr>
            <a:r>
              <a:rPr lang="en-US">
                <a:solidFill>
                  <a:schemeClr val="bg1"/>
                </a:solidFill>
                <a:latin typeface="Source Sans Pro"/>
                <a:ea typeface="Source Sans Pro"/>
              </a:rPr>
              <a:t>*Consensus finding and recommendations: </a:t>
            </a:r>
            <a:r>
              <a:rPr lang="en-US" u="sng">
                <a:solidFill>
                  <a:schemeClr val="bg1"/>
                </a:solidFill>
                <a:latin typeface="Source Sans Pro"/>
                <a:ea typeface="Source Sans Pro"/>
              </a:rPr>
              <a:t>Special Commission on Local and Regional Health</a:t>
            </a:r>
            <a:endParaRPr lang="en-US">
              <a:solidFill>
                <a:schemeClr val="bg1"/>
              </a:solidFill>
              <a:latin typeface="Source Sans Pro"/>
              <a:ea typeface="Source Sans Pro"/>
            </a:endParaRPr>
          </a:p>
        </p:txBody>
      </p:sp>
      <p:pic>
        <p:nvPicPr>
          <p:cNvPr id="5" name="Picture 4">
            <a:extLst>
              <a:ext uri="{FF2B5EF4-FFF2-40B4-BE49-F238E27FC236}">
                <a16:creationId xmlns:a16="http://schemas.microsoft.com/office/drawing/2014/main" id="{8047EE36-C090-F820-BDBD-797AABAF1754}"/>
              </a:ext>
            </a:extLst>
          </p:cNvPr>
          <p:cNvPicPr>
            <a:picLocks noChangeAspect="1"/>
          </p:cNvPicPr>
          <p:nvPr/>
        </p:nvPicPr>
        <p:blipFill>
          <a:blip r:embed="rId2">
            <a:alphaModFix/>
          </a:blip>
          <a:stretch>
            <a:fillRect/>
          </a:stretch>
        </p:blipFill>
        <p:spPr>
          <a:xfrm>
            <a:off x="7153945" y="1590476"/>
            <a:ext cx="4433121" cy="2796040"/>
          </a:xfrm>
          <a:prstGeom prst="rect">
            <a:avLst/>
          </a:prstGeom>
          <a:solidFill>
            <a:srgbClr val="085486"/>
          </a:solidFill>
        </p:spPr>
      </p:pic>
    </p:spTree>
    <p:extLst>
      <p:ext uri="{BB962C8B-B14F-4D97-AF65-F5344CB8AC3E}">
        <p14:creationId xmlns:p14="http://schemas.microsoft.com/office/powerpoint/2010/main" val="1421135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BCEDC-8C98-C508-5C45-D7BF99DB9473}"/>
              </a:ext>
            </a:extLst>
          </p:cNvPr>
          <p:cNvSpPr>
            <a:spLocks noGrp="1"/>
          </p:cNvSpPr>
          <p:nvPr>
            <p:ph type="title"/>
          </p:nvPr>
        </p:nvSpPr>
        <p:spPr/>
        <p:txBody>
          <a:bodyPr>
            <a:normAutofit/>
          </a:bodyPr>
          <a:lstStyle/>
          <a:p>
            <a:pPr algn="ctr"/>
            <a:r>
              <a:rPr lang="en-US" sz="3200">
                <a:solidFill>
                  <a:schemeClr val="bg1"/>
                </a:solidFill>
                <a:latin typeface="Source Sans Pro" panose="020B0503030403020204" pitchFamily="34" charset="0"/>
                <a:ea typeface="Source Sans Pro" panose="020B0503030403020204" pitchFamily="34" charset="0"/>
              </a:rPr>
              <a:t>Requirements</a:t>
            </a:r>
            <a:endParaRPr lang="en-US">
              <a:cs typeface="Calibri Light" panose="020F0302020204030204"/>
            </a:endParaRPr>
          </a:p>
        </p:txBody>
      </p:sp>
      <p:sp>
        <p:nvSpPr>
          <p:cNvPr id="3" name="Content Placeholder 2">
            <a:extLst>
              <a:ext uri="{FF2B5EF4-FFF2-40B4-BE49-F238E27FC236}">
                <a16:creationId xmlns:a16="http://schemas.microsoft.com/office/drawing/2014/main" id="{2374C83B-F27C-F40D-1F34-7A6B81FAE38C}"/>
              </a:ext>
            </a:extLst>
          </p:cNvPr>
          <p:cNvSpPr>
            <a:spLocks noGrp="1"/>
          </p:cNvSpPr>
          <p:nvPr>
            <p:ph idx="1"/>
          </p:nvPr>
        </p:nvSpPr>
        <p:spPr/>
        <p:txBody>
          <a:bodyPr vert="horz" lIns="91440" tIns="45720" rIns="91440" bIns="45720" rtlCol="0" anchor="t">
            <a:normAutofit fontScale="70000" lnSpcReduction="20000"/>
          </a:bodyPr>
          <a:lstStyle/>
          <a:p>
            <a:r>
              <a:rPr lang="en-US">
                <a:solidFill>
                  <a:schemeClr val="bg1"/>
                </a:solidFill>
                <a:latin typeface="Source Sans Pro" panose="020B0503030403020204" pitchFamily="34" charset="0"/>
                <a:ea typeface="Source Sans Pro" panose="020B0503030403020204" pitchFamily="34" charset="0"/>
              </a:rPr>
              <a:t> Provide the structure and capacity to implement field training in the areas of environmental  health inspection, including housing/community sanitation, food protection and Title  5/wastewater. </a:t>
            </a:r>
          </a:p>
          <a:p>
            <a:r>
              <a:rPr lang="en-US">
                <a:solidFill>
                  <a:schemeClr val="bg1"/>
                </a:solidFill>
                <a:latin typeface="Source Sans Pro" panose="020B0503030403020204" pitchFamily="34" charset="0"/>
                <a:ea typeface="Source Sans Pro" panose="020B0503030403020204" pitchFamily="34" charset="0"/>
              </a:rPr>
              <a:t>Maintain up-to-date documentation of the shared service arrangements (SSAs) contacts designated covered by your FTH.</a:t>
            </a:r>
          </a:p>
          <a:p>
            <a:r>
              <a:rPr lang="en-US">
                <a:solidFill>
                  <a:schemeClr val="bg1"/>
                </a:solidFill>
                <a:latin typeface="Source Sans Pro" panose="020B0503030403020204" pitchFamily="34" charset="0"/>
                <a:ea typeface="Source Sans Pro" panose="020B0503030403020204" pitchFamily="34" charset="0"/>
              </a:rPr>
              <a:t>Collaborate with the SSAs that make up your FTH structure.</a:t>
            </a:r>
          </a:p>
          <a:p>
            <a:r>
              <a:rPr lang="en-US">
                <a:solidFill>
                  <a:schemeClr val="bg1"/>
                </a:solidFill>
                <a:latin typeface="Source Sans Pro" panose="020B0503030403020204" pitchFamily="34" charset="0"/>
                <a:ea typeface="Source Sans Pro" panose="020B0503030403020204" pitchFamily="34" charset="0"/>
              </a:rPr>
              <a:t>Maintain up to 4 full-time equivalent trainers to provide field training on environmental health, including housing inspections, other community sanitations inspections, food inspections, and Title 5/wastewater. Provide a justification for the trainer numbers and types you need for your hub, based on assessment of need. Each trainer should be paid no less than $70,000/annually with benefits $87,000. </a:t>
            </a:r>
          </a:p>
          <a:p>
            <a:r>
              <a:rPr lang="en-US">
                <a:solidFill>
                  <a:schemeClr val="bg1"/>
                </a:solidFill>
                <a:latin typeface="Source Sans Pro" panose="020B0503030403020204" pitchFamily="34" charset="0"/>
                <a:ea typeface="Source Sans Pro" panose="020B0503030403020204" pitchFamily="34" charset="0"/>
              </a:rPr>
              <a:t>Maintain a minimum of a 0.5 FTE Non-Trainer Coordinator position, who is responsible for supporting trainers with registration, coordination of trainings and trainees, coordination with the OLRH Senior Coordinator for Field Operations and the state Central Trainers. </a:t>
            </a:r>
          </a:p>
          <a:p>
            <a:r>
              <a:rPr lang="en-US">
                <a:solidFill>
                  <a:schemeClr val="bg1"/>
                </a:solidFill>
                <a:latin typeface="Source Sans Pro" panose="020B0503030403020204" pitchFamily="34" charset="0"/>
                <a:ea typeface="Source Sans Pro" panose="020B0503030403020204" pitchFamily="34" charset="0"/>
              </a:rPr>
              <a:t>Commit to ensuring diversity of trainers, minimally representing the diversity of the region.</a:t>
            </a:r>
          </a:p>
          <a:p>
            <a:r>
              <a:rPr lang="en-US">
                <a:solidFill>
                  <a:schemeClr val="bg1"/>
                </a:solidFill>
                <a:latin typeface="Source Sans Pro" panose="020B0503030403020204" pitchFamily="34" charset="0"/>
                <a:ea typeface="Source Sans Pro" panose="020B0503030403020204" pitchFamily="34" charset="0"/>
              </a:rPr>
              <a:t> Demonstrated capacity to provide supervision and support of field trainers. </a:t>
            </a:r>
          </a:p>
        </p:txBody>
      </p:sp>
    </p:spTree>
    <p:extLst>
      <p:ext uri="{BB962C8B-B14F-4D97-AF65-F5344CB8AC3E}">
        <p14:creationId xmlns:p14="http://schemas.microsoft.com/office/powerpoint/2010/main" val="1885622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BCEDC-8C98-C508-5C45-D7BF99DB9473}"/>
              </a:ext>
            </a:extLst>
          </p:cNvPr>
          <p:cNvSpPr>
            <a:spLocks noGrp="1"/>
          </p:cNvSpPr>
          <p:nvPr>
            <p:ph type="title"/>
          </p:nvPr>
        </p:nvSpPr>
        <p:spPr/>
        <p:txBody>
          <a:bodyPr>
            <a:normAutofit/>
          </a:bodyPr>
          <a:lstStyle/>
          <a:p>
            <a:pPr algn="ctr"/>
            <a:r>
              <a:rPr lang="en-US" sz="3200">
                <a:solidFill>
                  <a:schemeClr val="bg1"/>
                </a:solidFill>
                <a:latin typeface="Source Sans Pro" panose="020B0503030403020204" pitchFamily="34" charset="0"/>
                <a:ea typeface="Source Sans Pro" panose="020B0503030403020204" pitchFamily="34" charset="0"/>
              </a:rPr>
              <a:t>Requirements</a:t>
            </a:r>
            <a:endParaRPr lang="en-US">
              <a:cs typeface="Calibri Light" panose="020F0302020204030204"/>
            </a:endParaRPr>
          </a:p>
        </p:txBody>
      </p:sp>
      <p:sp>
        <p:nvSpPr>
          <p:cNvPr id="3" name="Content Placeholder 2">
            <a:extLst>
              <a:ext uri="{FF2B5EF4-FFF2-40B4-BE49-F238E27FC236}">
                <a16:creationId xmlns:a16="http://schemas.microsoft.com/office/drawing/2014/main" id="{2374C83B-F27C-F40D-1F34-7A6B81FAE38C}"/>
              </a:ext>
            </a:extLst>
          </p:cNvPr>
          <p:cNvSpPr>
            <a:spLocks noGrp="1"/>
          </p:cNvSpPr>
          <p:nvPr>
            <p:ph idx="1"/>
          </p:nvPr>
        </p:nvSpPr>
        <p:spPr/>
        <p:txBody>
          <a:bodyPr vert="horz" lIns="91440" tIns="45720" rIns="91440" bIns="45720" rtlCol="0" anchor="t">
            <a:normAutofit fontScale="55000" lnSpcReduction="20000"/>
          </a:bodyPr>
          <a:lstStyle/>
          <a:p>
            <a:r>
              <a:rPr lang="en-US">
                <a:solidFill>
                  <a:schemeClr val="bg1"/>
                </a:solidFill>
                <a:latin typeface="Source Sans Pro" panose="020B0503030403020204" pitchFamily="34" charset="0"/>
                <a:ea typeface="Source Sans Pro" panose="020B0503030403020204" pitchFamily="34" charset="0"/>
              </a:rPr>
              <a:t> </a:t>
            </a:r>
            <a:r>
              <a:rPr lang="en-US" sz="2900">
                <a:solidFill>
                  <a:schemeClr val="bg1"/>
                </a:solidFill>
                <a:latin typeface="Source Sans Pro" panose="020B0503030403020204" pitchFamily="34" charset="0"/>
                <a:ea typeface="Source Sans Pro" panose="020B0503030403020204" pitchFamily="34" charset="0"/>
              </a:rPr>
              <a:t>Provide timely quarterly narrative (data on trainers, trainees, and trainings) and expenditure  reports in a format and method provided by OLRH. Quarterly narrative and expenditure reports  must be received in a timely manner in  order for OLRH to process quarterly payments. If a FTH grantee anticipates a delay in submitting quarterly reports, they must submit a request for an extension to the Senior Coordinator for Field Operations. If reporting is delayed more than two months past the deadline, OLRH will not be able to process that quarterly payment. </a:t>
            </a:r>
          </a:p>
          <a:p>
            <a:r>
              <a:rPr lang="en-US" sz="2900">
                <a:solidFill>
                  <a:schemeClr val="bg1"/>
                </a:solidFill>
                <a:latin typeface="Source Sans Pro" panose="020B0503030403020204" pitchFamily="34" charset="0"/>
                <a:ea typeface="Source Sans Pro" panose="020B0503030403020204" pitchFamily="34" charset="0"/>
              </a:rPr>
              <a:t> Attend required meetings with OLRH Workforce Development lead staff. </a:t>
            </a:r>
          </a:p>
          <a:p>
            <a:r>
              <a:rPr lang="en-US" sz="2900">
                <a:solidFill>
                  <a:schemeClr val="bg1"/>
                </a:solidFill>
                <a:latin typeface="Source Sans Pro" panose="020B0503030403020204" pitchFamily="34" charset="0"/>
                <a:ea typeface="Source Sans Pro" panose="020B0503030403020204" pitchFamily="34" charset="0"/>
              </a:rPr>
              <a:t>Submit full, detailed workplans and budgets for FY25 by the deadline established by OLRH at the end of FY24. Workplans and budgets must work towards finding sites for field training, how you will track trainers, and share announcements with SSAs on available training. Ensuring that there is equitable access to trainings in the PHE regions. </a:t>
            </a:r>
          </a:p>
          <a:p>
            <a:r>
              <a:rPr lang="en-US" sz="2900">
                <a:solidFill>
                  <a:schemeClr val="bg1"/>
                </a:solidFill>
                <a:latin typeface="Source Sans Pro" panose="020B0503030403020204" pitchFamily="34" charset="0"/>
                <a:ea typeface="Source Sans Pro" panose="020B0503030403020204" pitchFamily="34" charset="0"/>
              </a:rPr>
              <a:t>Logistical management of having field trainers participate in DPH Training of field trainers.</a:t>
            </a:r>
          </a:p>
          <a:p>
            <a:r>
              <a:rPr lang="en-US" sz="2900">
                <a:solidFill>
                  <a:schemeClr val="bg1"/>
                </a:solidFill>
                <a:latin typeface="Source Sans Pro" panose="020B0503030403020204" pitchFamily="34" charset="0"/>
                <a:ea typeface="Source Sans Pro" panose="020B0503030403020204" pitchFamily="34" charset="0"/>
              </a:rPr>
              <a:t>Work with the Senior Coordinator in collaboration with LPH partners and other DPH programs to ensure alignment, to revise field curricula when necessary, and to decrease duplication as well as to acquire feedback about the FTH model. Seek prior approval from OLRH for changes in the proposal and use of funding. All work performed pursuant to this contract is subject to review and approval of the Department prior to any public release of said work. If a selected vendor performs any work through agents, subcontractors, assigns, or the like, all such work shall be subject to the terms of this contract. This includes but is not limited to publications and presentations. </a:t>
            </a:r>
          </a:p>
          <a:p>
            <a:r>
              <a:rPr lang="en-US" sz="2900">
                <a:solidFill>
                  <a:schemeClr val="bg1"/>
                </a:solidFill>
                <a:latin typeface="Source Sans Pro" panose="020B0503030403020204" pitchFamily="34" charset="0"/>
                <a:ea typeface="Source Sans Pro" panose="020B0503030403020204" pitchFamily="34" charset="0"/>
              </a:rPr>
              <a:t>Collaborate with OLRH and state Central Trainers in sharing resources to FTH professionals on DPH standardized curricula for field training.</a:t>
            </a:r>
          </a:p>
        </p:txBody>
      </p:sp>
    </p:spTree>
    <p:extLst>
      <p:ext uri="{BB962C8B-B14F-4D97-AF65-F5344CB8AC3E}">
        <p14:creationId xmlns:p14="http://schemas.microsoft.com/office/powerpoint/2010/main" val="3648986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BCEDC-8C98-C508-5C45-D7BF99DB9473}"/>
              </a:ext>
            </a:extLst>
          </p:cNvPr>
          <p:cNvSpPr>
            <a:spLocks noGrp="1"/>
          </p:cNvSpPr>
          <p:nvPr>
            <p:ph type="title"/>
          </p:nvPr>
        </p:nvSpPr>
        <p:spPr/>
        <p:txBody>
          <a:bodyPr>
            <a:normAutofit/>
          </a:bodyPr>
          <a:lstStyle/>
          <a:p>
            <a:pPr algn="ctr"/>
            <a:r>
              <a:rPr lang="en-US" sz="3200">
                <a:solidFill>
                  <a:schemeClr val="bg1"/>
                </a:solidFill>
                <a:latin typeface="Source Sans Pro" panose="020B0503030403020204" pitchFamily="34" charset="0"/>
                <a:ea typeface="Source Sans Pro" panose="020B0503030403020204" pitchFamily="34" charset="0"/>
              </a:rPr>
              <a:t>Requirements</a:t>
            </a:r>
            <a:endParaRPr lang="en-US">
              <a:cs typeface="Calibri Light" panose="020F0302020204030204"/>
            </a:endParaRPr>
          </a:p>
        </p:txBody>
      </p:sp>
      <p:sp>
        <p:nvSpPr>
          <p:cNvPr id="3" name="Content Placeholder 2">
            <a:extLst>
              <a:ext uri="{FF2B5EF4-FFF2-40B4-BE49-F238E27FC236}">
                <a16:creationId xmlns:a16="http://schemas.microsoft.com/office/drawing/2014/main" id="{2374C83B-F27C-F40D-1F34-7A6B81FAE38C}"/>
              </a:ext>
            </a:extLst>
          </p:cNvPr>
          <p:cNvSpPr>
            <a:spLocks noGrp="1"/>
          </p:cNvSpPr>
          <p:nvPr>
            <p:ph idx="1"/>
          </p:nvPr>
        </p:nvSpPr>
        <p:spPr/>
        <p:txBody>
          <a:bodyPr vert="horz" lIns="91440" tIns="45720" rIns="91440" bIns="45720" rtlCol="0" anchor="t">
            <a:normAutofit fontScale="77500" lnSpcReduction="20000"/>
          </a:bodyPr>
          <a:lstStyle/>
          <a:p>
            <a:r>
              <a:rPr lang="en-US">
                <a:solidFill>
                  <a:schemeClr val="bg1"/>
                </a:solidFill>
                <a:latin typeface="Source Sans Pro" panose="020B0503030403020204" pitchFamily="34" charset="0"/>
                <a:ea typeface="Source Sans Pro" panose="020B0503030403020204" pitchFamily="34" charset="0"/>
              </a:rPr>
              <a:t> </a:t>
            </a:r>
            <a:r>
              <a:rPr lang="en-US" sz="2900">
                <a:solidFill>
                  <a:schemeClr val="bg1"/>
                </a:solidFill>
                <a:latin typeface="Source Sans Pro" panose="020B0503030403020204" pitchFamily="34" charset="0"/>
                <a:ea typeface="Source Sans Pro" panose="020B0503030403020204" pitchFamily="34" charset="0"/>
              </a:rPr>
              <a:t>Work with the state Central Trainers to ensure standardization of the training protocols and standard curricula; utilize DPH curricula. </a:t>
            </a:r>
          </a:p>
          <a:p>
            <a:r>
              <a:rPr lang="en-US" sz="2900">
                <a:solidFill>
                  <a:schemeClr val="bg1"/>
                </a:solidFill>
                <a:latin typeface="Source Sans Pro" panose="020B0503030403020204" pitchFamily="34" charset="0"/>
                <a:ea typeface="Source Sans Pro" panose="020B0503030403020204" pitchFamily="34" charset="0"/>
              </a:rPr>
              <a:t>Work with OLRH Workforce Development Unit on using the new learning management system TRAIN.</a:t>
            </a:r>
          </a:p>
          <a:p>
            <a:r>
              <a:rPr lang="en-US" sz="2900">
                <a:solidFill>
                  <a:schemeClr val="bg1"/>
                </a:solidFill>
                <a:latin typeface="Source Sans Pro" panose="020B0503030403020204" pitchFamily="34" charset="0"/>
                <a:ea typeface="Source Sans Pro" panose="020B0503030403020204" pitchFamily="34" charset="0"/>
              </a:rPr>
              <a:t>Grant funds can be used for staff salaries, benefits, payroll taxes, support staff, consultants, travel, health communication, applicable technology hardware and software, training and credentialing for the field trainers, inspection supplies, membership fees, and occupancy, as outlined by the “Field Training Hubs: FY24 Allowable Expenses,” document. The primary purpose of this procurement is to expand local public health capacity to provide more field training opportunities to PHE professionals in the areas of community sanitation, food protection, and Title 5/wastewater. Funds cannot be used for equipment without prior written approval from DPH. Use of funds for capital expenses are not allowed; special requests may be considered by DPH, and decisions will be communicated in writing. Funds cannot be used to supplant existing municipal funding for public health services. </a:t>
            </a:r>
          </a:p>
        </p:txBody>
      </p:sp>
    </p:spTree>
    <p:extLst>
      <p:ext uri="{BB962C8B-B14F-4D97-AF65-F5344CB8AC3E}">
        <p14:creationId xmlns:p14="http://schemas.microsoft.com/office/powerpoint/2010/main" val="2707487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5E7A3-9249-A0A3-FFE1-8C4C3798C037}"/>
              </a:ext>
            </a:extLst>
          </p:cNvPr>
          <p:cNvSpPr>
            <a:spLocks noGrp="1"/>
          </p:cNvSpPr>
          <p:nvPr>
            <p:ph type="title"/>
          </p:nvPr>
        </p:nvSpPr>
        <p:spPr/>
        <p:txBody>
          <a:bodyPr/>
          <a:lstStyle/>
          <a:p>
            <a:pPr algn="ctr"/>
            <a:r>
              <a:rPr lang="en-US">
                <a:solidFill>
                  <a:schemeClr val="bg1"/>
                </a:solidFill>
                <a:latin typeface="Source Sans Pro" panose="020B0503030403020204" pitchFamily="34" charset="0"/>
                <a:ea typeface="Source Sans Pro" panose="020B0503030403020204" pitchFamily="34" charset="0"/>
              </a:rPr>
              <a:t>Allowable Expenses: </a:t>
            </a:r>
          </a:p>
        </p:txBody>
      </p:sp>
      <p:graphicFrame>
        <p:nvGraphicFramePr>
          <p:cNvPr id="4" name="Table 4">
            <a:extLst>
              <a:ext uri="{FF2B5EF4-FFF2-40B4-BE49-F238E27FC236}">
                <a16:creationId xmlns:a16="http://schemas.microsoft.com/office/drawing/2014/main" id="{DC27A40F-01A9-3CF4-D498-8D905A9B5812}"/>
              </a:ext>
            </a:extLst>
          </p:cNvPr>
          <p:cNvGraphicFramePr>
            <a:graphicFrameLocks noGrp="1"/>
          </p:cNvGraphicFramePr>
          <p:nvPr>
            <p:ph idx="1"/>
            <p:extLst>
              <p:ext uri="{D42A27DB-BD31-4B8C-83A1-F6EECF244321}">
                <p14:modId xmlns:p14="http://schemas.microsoft.com/office/powerpoint/2010/main" val="684300534"/>
              </p:ext>
            </p:extLst>
          </p:nvPr>
        </p:nvGraphicFramePr>
        <p:xfrm>
          <a:off x="838200" y="1825625"/>
          <a:ext cx="10515600" cy="4881880"/>
        </p:xfrm>
        <a:graphic>
          <a:graphicData uri="http://schemas.openxmlformats.org/drawingml/2006/table">
            <a:tbl>
              <a:tblPr firstRow="1" bandRow="1">
                <a:tableStyleId>{5C22544A-7EE6-4342-B048-85BDC9FD1C3A}</a:tableStyleId>
              </a:tblPr>
              <a:tblGrid>
                <a:gridCol w="4664529">
                  <a:extLst>
                    <a:ext uri="{9D8B030D-6E8A-4147-A177-3AD203B41FA5}">
                      <a16:colId xmlns:a16="http://schemas.microsoft.com/office/drawing/2014/main" val="189412625"/>
                    </a:ext>
                  </a:extLst>
                </a:gridCol>
                <a:gridCol w="5851071">
                  <a:extLst>
                    <a:ext uri="{9D8B030D-6E8A-4147-A177-3AD203B41FA5}">
                      <a16:colId xmlns:a16="http://schemas.microsoft.com/office/drawing/2014/main" val="2160697499"/>
                    </a:ext>
                  </a:extLst>
                </a:gridCol>
              </a:tblGrid>
              <a:tr h="370840">
                <a:tc>
                  <a:txBody>
                    <a:bodyPr/>
                    <a:lstStyle/>
                    <a:p>
                      <a:pPr marL="0" indent="0" algn="ctr">
                        <a:buFont typeface="Arial" panose="020B0604020202020204" pitchFamily="34" charset="0"/>
                        <a:buNone/>
                      </a:pPr>
                      <a:r>
                        <a:rPr lang="en-US" b="0">
                          <a:solidFill>
                            <a:schemeClr val="bg1"/>
                          </a:solidFill>
                          <a:latin typeface="Source Sans Pro" panose="020B0503030403020204" pitchFamily="34" charset="0"/>
                          <a:ea typeface="Source Sans Pro" panose="020B0503030403020204" pitchFamily="34" charset="0"/>
                        </a:rPr>
                        <a:t>Budget Line Item Category</a:t>
                      </a:r>
                    </a:p>
                  </a:txBody>
                  <a:tcPr>
                    <a:solidFill>
                      <a:srgbClr val="00B050"/>
                    </a:solidFill>
                  </a:tcPr>
                </a:tc>
                <a:tc>
                  <a:txBody>
                    <a:bodyPr/>
                    <a:lstStyle/>
                    <a:p>
                      <a:pPr algn="ctr"/>
                      <a:r>
                        <a:rPr lang="en-US" b="0">
                          <a:solidFill>
                            <a:schemeClr val="bg1"/>
                          </a:solidFill>
                          <a:latin typeface="Source Sans Pro" panose="020B0503030403020204" pitchFamily="34" charset="0"/>
                          <a:ea typeface="Source Sans Pro" panose="020B0503030403020204" pitchFamily="34" charset="0"/>
                        </a:rPr>
                        <a:t>Training Hub Allowable Activities</a:t>
                      </a:r>
                    </a:p>
                  </a:txBody>
                  <a:tcPr>
                    <a:solidFill>
                      <a:srgbClr val="00B050"/>
                    </a:solidFill>
                  </a:tcPr>
                </a:tc>
                <a:extLst>
                  <a:ext uri="{0D108BD9-81ED-4DB2-BD59-A6C34878D82A}">
                    <a16:rowId xmlns:a16="http://schemas.microsoft.com/office/drawing/2014/main" val="1286652704"/>
                  </a:ext>
                </a:extLst>
              </a:tr>
              <a:tr h="370840">
                <a:tc>
                  <a:txBody>
                    <a:bodyPr/>
                    <a:lstStyle/>
                    <a:p>
                      <a:r>
                        <a:rPr lang="en-US" b="1">
                          <a:solidFill>
                            <a:schemeClr val="bg1"/>
                          </a:solidFill>
                          <a:latin typeface="Source Sans Pro" panose="020B0503030403020204" pitchFamily="34" charset="0"/>
                          <a:ea typeface="Source Sans Pro" panose="020B0503030403020204" pitchFamily="34" charset="0"/>
                        </a:rPr>
                        <a:t>Training Hub Staff:</a:t>
                      </a:r>
                    </a:p>
                    <a:p>
                      <a:pPr marL="285750" indent="-285750">
                        <a:buFont typeface="Arial" panose="020B0604020202020204" pitchFamily="34" charset="0"/>
                        <a:buChar char="•"/>
                      </a:pPr>
                      <a:r>
                        <a:rPr lang="en-US" b="0">
                          <a:solidFill>
                            <a:schemeClr val="bg1"/>
                          </a:solidFill>
                          <a:latin typeface="Source Sans Pro" panose="020B0503030403020204" pitchFamily="34" charset="0"/>
                          <a:ea typeface="Source Sans Pro" panose="020B0503030403020204" pitchFamily="34" charset="0"/>
                        </a:rPr>
                        <a:t>4 FTE Hub Trainers (staff or contractors) for housing, other areas of the sanitary code, food protection, and septic/wastewater</a:t>
                      </a:r>
                    </a:p>
                  </a:txBody>
                  <a:tcPr>
                    <a:noFill/>
                  </a:tcPr>
                </a:tc>
                <a:tc>
                  <a:txBody>
                    <a:bodyPr/>
                    <a:lstStyle/>
                    <a:p>
                      <a:r>
                        <a:rPr lang="en-US" b="0">
                          <a:solidFill>
                            <a:schemeClr val="bg1"/>
                          </a:solidFill>
                          <a:latin typeface="Source Sans Pro" panose="020B0503030403020204" pitchFamily="34" charset="0"/>
                          <a:ea typeface="Source Sans Pro" panose="020B0503030403020204" pitchFamily="34" charset="0"/>
                        </a:rPr>
                        <a:t>Staff funded by the contract and their associated fringe benefits/payroll taxes. </a:t>
                      </a:r>
                      <a:r>
                        <a:rPr lang="en-US" b="0" u="sng">
                          <a:solidFill>
                            <a:schemeClr val="bg1"/>
                          </a:solidFill>
                          <a:latin typeface="Source Sans Pro" panose="020B0503030403020204" pitchFamily="34" charset="0"/>
                          <a:ea typeface="Source Sans Pro" panose="020B0503030403020204" pitchFamily="34" charset="0"/>
                        </a:rPr>
                        <a:t>Municipal funds cannot be supplanted. </a:t>
                      </a:r>
                    </a:p>
                  </a:txBody>
                  <a:tcPr>
                    <a:noFill/>
                  </a:tcPr>
                </a:tc>
                <a:extLst>
                  <a:ext uri="{0D108BD9-81ED-4DB2-BD59-A6C34878D82A}">
                    <a16:rowId xmlns:a16="http://schemas.microsoft.com/office/drawing/2014/main" val="2612971134"/>
                  </a:ext>
                </a:extLst>
              </a:tr>
              <a:tr h="370840">
                <a:tc>
                  <a:txBody>
                    <a:bodyPr/>
                    <a:lstStyle/>
                    <a:p>
                      <a:r>
                        <a:rPr lang="en-US" b="1">
                          <a:solidFill>
                            <a:schemeClr val="bg1"/>
                          </a:solidFill>
                          <a:latin typeface="Source Sans Pro" panose="020B0503030403020204" pitchFamily="34" charset="0"/>
                          <a:ea typeface="Source Sans Pro" panose="020B0503030403020204" pitchFamily="34" charset="0"/>
                        </a:rPr>
                        <a:t>Support Staff:</a:t>
                      </a:r>
                    </a:p>
                    <a:p>
                      <a:pPr marL="285750" indent="-285750">
                        <a:buFont typeface="Arial" panose="020B0604020202020204" pitchFamily="34" charset="0"/>
                        <a:buChar char="•"/>
                      </a:pPr>
                      <a:r>
                        <a:rPr lang="en-US">
                          <a:solidFill>
                            <a:schemeClr val="bg1"/>
                          </a:solidFill>
                          <a:latin typeface="Source Sans Pro" panose="020B0503030403020204" pitchFamily="34" charset="0"/>
                          <a:ea typeface="Source Sans Pro" panose="020B0503030403020204" pitchFamily="34" charset="0"/>
                        </a:rPr>
                        <a:t>.5FTE Administrator/Clerk</a:t>
                      </a:r>
                    </a:p>
                    <a:p>
                      <a:pPr marL="285750" indent="-285750">
                        <a:buFont typeface="Arial" panose="020B0604020202020204" pitchFamily="34" charset="0"/>
                        <a:buChar char="•"/>
                      </a:pPr>
                      <a:r>
                        <a:rPr lang="en-US">
                          <a:solidFill>
                            <a:schemeClr val="bg1"/>
                          </a:solidFill>
                          <a:latin typeface="Source Sans Pro" panose="020B0503030403020204" pitchFamily="34" charset="0"/>
                          <a:ea typeface="Source Sans Pro" panose="020B0503030403020204" pitchFamily="34" charset="0"/>
                        </a:rPr>
                        <a:t>Health Directors/Managers percentage of time for oversight</a:t>
                      </a:r>
                    </a:p>
                  </a:txBody>
                  <a:tcPr>
                    <a:noFill/>
                  </a:tcPr>
                </a:tc>
                <a:tc>
                  <a:txBody>
                    <a:bodyPr/>
                    <a:lstStyle/>
                    <a:p>
                      <a:r>
                        <a:rPr lang="en-US">
                          <a:solidFill>
                            <a:schemeClr val="bg1"/>
                          </a:solidFill>
                          <a:latin typeface="Source Sans Pro" panose="020B0503030403020204" pitchFamily="34" charset="0"/>
                          <a:ea typeface="Source Sans Pro" panose="020B0503030403020204" pitchFamily="34" charset="0"/>
                        </a:rPr>
                        <a:t>Staff time for expanded duties related to the Training Hub and associated fringe benefits/payroll taxes. </a:t>
                      </a:r>
                      <a:r>
                        <a:rPr lang="en-US" u="sng">
                          <a:solidFill>
                            <a:schemeClr val="bg1"/>
                          </a:solidFill>
                          <a:latin typeface="Source Sans Pro" panose="020B0503030403020204" pitchFamily="34" charset="0"/>
                          <a:ea typeface="Source Sans Pro" panose="020B0503030403020204" pitchFamily="34" charset="0"/>
                        </a:rPr>
                        <a:t>Municipal funds cannot be supplanted. </a:t>
                      </a:r>
                    </a:p>
                  </a:txBody>
                  <a:tcPr>
                    <a:noFill/>
                  </a:tcPr>
                </a:tc>
                <a:extLst>
                  <a:ext uri="{0D108BD9-81ED-4DB2-BD59-A6C34878D82A}">
                    <a16:rowId xmlns:a16="http://schemas.microsoft.com/office/drawing/2014/main" val="2686829712"/>
                  </a:ext>
                </a:extLst>
              </a:tr>
              <a:tr h="370840">
                <a:tc>
                  <a:txBody>
                    <a:bodyPr/>
                    <a:lstStyle/>
                    <a:p>
                      <a:pPr marL="285750" indent="-285750">
                        <a:buFont typeface="Arial" panose="020B0604020202020204" pitchFamily="34" charset="0"/>
                        <a:buChar char="•"/>
                      </a:pPr>
                      <a:r>
                        <a:rPr lang="en-US" b="1">
                          <a:solidFill>
                            <a:schemeClr val="bg1"/>
                          </a:solidFill>
                          <a:latin typeface="Source Sans Pro" panose="020B0503030403020204" pitchFamily="34" charset="0"/>
                          <a:ea typeface="Source Sans Pro" panose="020B0503030403020204" pitchFamily="34" charset="0"/>
                        </a:rPr>
                        <a:t>Travel</a:t>
                      </a:r>
                    </a:p>
                  </a:txBody>
                  <a:tcPr>
                    <a:noFill/>
                  </a:tcPr>
                </a:tc>
                <a:tc>
                  <a:txBody>
                    <a:bodyPr/>
                    <a:lstStyle/>
                    <a:p>
                      <a:r>
                        <a:rPr lang="en-US" sz="1600" u="none">
                          <a:solidFill>
                            <a:schemeClr val="bg1"/>
                          </a:solidFill>
                          <a:latin typeface="Source Sans Pro" panose="020B0503030403020204" pitchFamily="34" charset="0"/>
                          <a:ea typeface="Source Sans Pro" panose="020B0503030403020204" pitchFamily="34" charset="0"/>
                        </a:rPr>
                        <a:t>Mileage reimbursement for Training Hub-funded staff to complete day-to-day training activities. Please keep records of mileage for auditing purposes. Travel costs related to training and CEUs for the Hub Trainers to maintain workforce credentials outlined in the Blueprint (page 61). Travel costs for training may include mileage and lodging using current Federal GSA rates. Travel costs related to training must not exceed $750 per FTE per year, for up to 5 FTEs.</a:t>
                      </a:r>
                    </a:p>
                    <a:p>
                      <a:endParaRPr lang="en-US" sz="800" u="none">
                        <a:solidFill>
                          <a:schemeClr val="bg1"/>
                        </a:solidFill>
                        <a:latin typeface="Source Sans Pro" panose="020B0503030403020204" pitchFamily="34" charset="0"/>
                        <a:ea typeface="Source Sans Pro" panose="020B0503030403020204" pitchFamily="34" charset="0"/>
                      </a:endParaRPr>
                    </a:p>
                    <a:p>
                      <a:r>
                        <a:rPr lang="en-US" sz="1400" b="1" u="sng">
                          <a:solidFill>
                            <a:schemeClr val="bg1"/>
                          </a:solidFill>
                          <a:latin typeface="Source Sans Pro" panose="020B0503030403020204" pitchFamily="34" charset="0"/>
                          <a:ea typeface="Source Sans Pro" panose="020B0503030403020204" pitchFamily="34" charset="0"/>
                        </a:rPr>
                        <a:t>**OUT OF STATE TRAVEL IS NOT ALLOWED UNDER THIS CONTRACT**</a:t>
                      </a:r>
                    </a:p>
                  </a:txBody>
                  <a:tcPr>
                    <a:noFill/>
                  </a:tcPr>
                </a:tc>
                <a:extLst>
                  <a:ext uri="{0D108BD9-81ED-4DB2-BD59-A6C34878D82A}">
                    <a16:rowId xmlns:a16="http://schemas.microsoft.com/office/drawing/2014/main" val="536365768"/>
                  </a:ext>
                </a:extLst>
              </a:tr>
            </a:tbl>
          </a:graphicData>
        </a:graphic>
      </p:graphicFrame>
    </p:spTree>
    <p:extLst>
      <p:ext uri="{BB962C8B-B14F-4D97-AF65-F5344CB8AC3E}">
        <p14:creationId xmlns:p14="http://schemas.microsoft.com/office/powerpoint/2010/main" val="3891282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5E7A3-9249-A0A3-FFE1-8C4C3798C037}"/>
              </a:ext>
            </a:extLst>
          </p:cNvPr>
          <p:cNvSpPr>
            <a:spLocks noGrp="1"/>
          </p:cNvSpPr>
          <p:nvPr>
            <p:ph type="title"/>
          </p:nvPr>
        </p:nvSpPr>
        <p:spPr/>
        <p:txBody>
          <a:bodyPr/>
          <a:lstStyle/>
          <a:p>
            <a:pPr algn="ctr"/>
            <a:r>
              <a:rPr lang="en-US">
                <a:solidFill>
                  <a:schemeClr val="bg1"/>
                </a:solidFill>
                <a:latin typeface="Source Sans Pro" panose="020B0503030403020204" pitchFamily="34" charset="0"/>
                <a:ea typeface="Source Sans Pro" panose="020B0503030403020204" pitchFamily="34" charset="0"/>
              </a:rPr>
              <a:t>Allowable Expenses: </a:t>
            </a:r>
          </a:p>
        </p:txBody>
      </p:sp>
      <p:graphicFrame>
        <p:nvGraphicFramePr>
          <p:cNvPr id="4" name="Table 4">
            <a:extLst>
              <a:ext uri="{FF2B5EF4-FFF2-40B4-BE49-F238E27FC236}">
                <a16:creationId xmlns:a16="http://schemas.microsoft.com/office/drawing/2014/main" id="{DC27A40F-01A9-3CF4-D498-8D905A9B5812}"/>
              </a:ext>
            </a:extLst>
          </p:cNvPr>
          <p:cNvGraphicFramePr>
            <a:graphicFrameLocks noGrp="1"/>
          </p:cNvGraphicFramePr>
          <p:nvPr>
            <p:ph idx="1"/>
            <p:extLst>
              <p:ext uri="{D42A27DB-BD31-4B8C-83A1-F6EECF244321}">
                <p14:modId xmlns:p14="http://schemas.microsoft.com/office/powerpoint/2010/main" val="1355598857"/>
              </p:ext>
            </p:extLst>
          </p:nvPr>
        </p:nvGraphicFramePr>
        <p:xfrm>
          <a:off x="838200" y="1825625"/>
          <a:ext cx="10515600" cy="36322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89412625"/>
                    </a:ext>
                  </a:extLst>
                </a:gridCol>
                <a:gridCol w="5257800">
                  <a:extLst>
                    <a:ext uri="{9D8B030D-6E8A-4147-A177-3AD203B41FA5}">
                      <a16:colId xmlns:a16="http://schemas.microsoft.com/office/drawing/2014/main" val="2160697499"/>
                    </a:ext>
                  </a:extLst>
                </a:gridCol>
              </a:tblGrid>
              <a:tr h="370840">
                <a:tc>
                  <a:txBody>
                    <a:bodyPr/>
                    <a:lstStyle/>
                    <a:p>
                      <a:pPr marL="0" indent="0" algn="ctr">
                        <a:buFont typeface="Arial" panose="020B0604020202020204" pitchFamily="34" charset="0"/>
                        <a:buNone/>
                      </a:pPr>
                      <a:r>
                        <a:rPr lang="en-US" b="0">
                          <a:solidFill>
                            <a:schemeClr val="bg1"/>
                          </a:solidFill>
                          <a:latin typeface="Source Sans Pro" panose="020B0503030403020204" pitchFamily="34" charset="0"/>
                          <a:ea typeface="Source Sans Pro" panose="020B0503030403020204" pitchFamily="34" charset="0"/>
                        </a:rPr>
                        <a:t>Budget Line Item Category</a:t>
                      </a:r>
                    </a:p>
                  </a:txBody>
                  <a:tcPr>
                    <a:solidFill>
                      <a:srgbClr val="00B050"/>
                    </a:solidFill>
                  </a:tcPr>
                </a:tc>
                <a:tc>
                  <a:txBody>
                    <a:bodyPr/>
                    <a:lstStyle/>
                    <a:p>
                      <a:pPr algn="ctr"/>
                      <a:r>
                        <a:rPr lang="en-US" b="0">
                          <a:solidFill>
                            <a:schemeClr val="bg1"/>
                          </a:solidFill>
                          <a:latin typeface="Source Sans Pro" panose="020B0503030403020204" pitchFamily="34" charset="0"/>
                          <a:ea typeface="Source Sans Pro" panose="020B0503030403020204" pitchFamily="34" charset="0"/>
                        </a:rPr>
                        <a:t>Training Hub Allowable Activities</a:t>
                      </a:r>
                    </a:p>
                  </a:txBody>
                  <a:tcPr>
                    <a:solidFill>
                      <a:srgbClr val="00B050"/>
                    </a:solidFill>
                  </a:tcPr>
                </a:tc>
                <a:extLst>
                  <a:ext uri="{0D108BD9-81ED-4DB2-BD59-A6C34878D82A}">
                    <a16:rowId xmlns:a16="http://schemas.microsoft.com/office/drawing/2014/main" val="1286652704"/>
                  </a:ext>
                </a:extLst>
              </a:tr>
              <a:tr h="370840">
                <a:tc>
                  <a:txBody>
                    <a:bodyPr/>
                    <a:lstStyle/>
                    <a:p>
                      <a:r>
                        <a:rPr lang="en-US" b="0">
                          <a:solidFill>
                            <a:schemeClr val="bg1"/>
                          </a:solidFill>
                          <a:latin typeface="Source Sans Pro" panose="020B0503030403020204" pitchFamily="34" charset="0"/>
                          <a:ea typeface="Source Sans Pro" panose="020B0503030403020204" pitchFamily="34" charset="0"/>
                        </a:rPr>
                        <a:t>Training Materials/Job Aids</a:t>
                      </a:r>
                    </a:p>
                  </a:txBody>
                  <a:tcPr>
                    <a:noFill/>
                  </a:tcPr>
                </a:tc>
                <a:tc>
                  <a:txBody>
                    <a:bodyPr/>
                    <a:lstStyle/>
                    <a:p>
                      <a:r>
                        <a:rPr lang="en-US" sz="1400" b="0">
                          <a:solidFill>
                            <a:schemeClr val="bg1"/>
                          </a:solidFill>
                          <a:latin typeface="Source Sans Pro" panose="020B0503030403020204" pitchFamily="34" charset="0"/>
                          <a:ea typeface="Source Sans Pro" panose="020B0503030403020204" pitchFamily="34" charset="0"/>
                        </a:rPr>
                        <a:t>Creating and/or duplicating materials and job aids to support the hand-on trainings and trainees.</a:t>
                      </a:r>
                    </a:p>
                    <a:p>
                      <a:r>
                        <a:rPr lang="en-US" sz="1400" b="0">
                          <a:solidFill>
                            <a:schemeClr val="bg1"/>
                          </a:solidFill>
                          <a:latin typeface="Source Sans Pro" panose="020B0503030403020204" pitchFamily="34" charset="0"/>
                          <a:ea typeface="Source Sans Pro" panose="020B0503030403020204" pitchFamily="34" charset="0"/>
                        </a:rPr>
                        <a:t>Materials should be shared with the Senior Trainers to standardization and ability to share best practices across the Training Hubs.</a:t>
                      </a:r>
                    </a:p>
                  </a:txBody>
                  <a:tcPr>
                    <a:noFill/>
                  </a:tcPr>
                </a:tc>
                <a:extLst>
                  <a:ext uri="{0D108BD9-81ED-4DB2-BD59-A6C34878D82A}">
                    <a16:rowId xmlns:a16="http://schemas.microsoft.com/office/drawing/2014/main" val="2612971134"/>
                  </a:ext>
                </a:extLst>
              </a:tr>
              <a:tr h="370840">
                <a:tc>
                  <a:txBody>
                    <a:bodyPr/>
                    <a:lstStyle/>
                    <a:p>
                      <a:r>
                        <a:rPr lang="en-US" b="0">
                          <a:solidFill>
                            <a:schemeClr val="bg1"/>
                          </a:solidFill>
                          <a:latin typeface="Source Sans Pro" panose="020B0503030403020204" pitchFamily="34" charset="0"/>
                          <a:ea typeface="Source Sans Pro" panose="020B0503030403020204" pitchFamily="34" charset="0"/>
                        </a:rPr>
                        <a:t>Technology Hardware</a:t>
                      </a:r>
                    </a:p>
                  </a:txBody>
                  <a:tcPr>
                    <a:noFill/>
                  </a:tcPr>
                </a:tc>
                <a:tc>
                  <a:txBody>
                    <a:bodyPr/>
                    <a:lstStyle/>
                    <a:p>
                      <a:r>
                        <a:rPr lang="en-US" sz="1400" b="0">
                          <a:solidFill>
                            <a:schemeClr val="bg1"/>
                          </a:solidFill>
                          <a:latin typeface="Source Sans Pro" panose="020B0503030403020204" pitchFamily="34" charset="0"/>
                          <a:ea typeface="Source Sans Pro" panose="020B0503030403020204" pitchFamily="34" charset="0"/>
                        </a:rPr>
                        <a:t>Technology necessary to support the Training Hubs and Regional and Administrative staff: Computers, laptops, iPads, tablets, headsets, speakers, microphones, earbuds, monitors, recording equipment, translation equipment, keyboards, and cell phones.</a:t>
                      </a:r>
                    </a:p>
                  </a:txBody>
                  <a:tcPr>
                    <a:noFill/>
                  </a:tcPr>
                </a:tc>
                <a:extLst>
                  <a:ext uri="{0D108BD9-81ED-4DB2-BD59-A6C34878D82A}">
                    <a16:rowId xmlns:a16="http://schemas.microsoft.com/office/drawing/2014/main" val="4103913587"/>
                  </a:ext>
                </a:extLst>
              </a:tr>
              <a:tr h="370840">
                <a:tc>
                  <a:txBody>
                    <a:bodyPr/>
                    <a:lstStyle/>
                    <a:p>
                      <a:r>
                        <a:rPr lang="en-US" b="0">
                          <a:solidFill>
                            <a:schemeClr val="bg1"/>
                          </a:solidFill>
                          <a:latin typeface="Source Sans Pro" panose="020B0503030403020204" pitchFamily="34" charset="0"/>
                          <a:ea typeface="Source Sans Pro" panose="020B0503030403020204" pitchFamily="34" charset="0"/>
                        </a:rPr>
                        <a:t>Technology Software</a:t>
                      </a:r>
                    </a:p>
                  </a:txBody>
                  <a:tcPr>
                    <a:noFill/>
                  </a:tcPr>
                </a:tc>
                <a:tc>
                  <a:txBody>
                    <a:bodyPr/>
                    <a:lstStyle/>
                    <a:p>
                      <a:r>
                        <a:rPr lang="en-US" sz="1400" b="0">
                          <a:solidFill>
                            <a:schemeClr val="bg1"/>
                          </a:solidFill>
                          <a:latin typeface="Source Sans Pro" panose="020B0503030403020204" pitchFamily="34" charset="0"/>
                          <a:ea typeface="Source Sans Pro" panose="020B0503030403020204" pitchFamily="34" charset="0"/>
                        </a:rPr>
                        <a:t>Software that supports the goal of hands-on inspectional training of PHE staff.</a:t>
                      </a:r>
                    </a:p>
                    <a:p>
                      <a:r>
                        <a:rPr lang="en-US" sz="1400" b="0">
                          <a:solidFill>
                            <a:schemeClr val="bg1"/>
                          </a:solidFill>
                          <a:latin typeface="Source Sans Pro" panose="020B0503030403020204" pitchFamily="34" charset="0"/>
                          <a:ea typeface="Source Sans Pro" panose="020B0503030403020204" pitchFamily="34" charset="0"/>
                        </a:rPr>
                        <a:t>(Prior to purchasing inspectional or permitting software to use as part of hand-on training, OLRH and/or Senior Trainers should be consulted.)</a:t>
                      </a:r>
                    </a:p>
                  </a:txBody>
                  <a:tcPr>
                    <a:noFill/>
                  </a:tcPr>
                </a:tc>
                <a:extLst>
                  <a:ext uri="{0D108BD9-81ED-4DB2-BD59-A6C34878D82A}">
                    <a16:rowId xmlns:a16="http://schemas.microsoft.com/office/drawing/2014/main" val="2154216788"/>
                  </a:ext>
                </a:extLst>
              </a:tr>
            </a:tbl>
          </a:graphicData>
        </a:graphic>
      </p:graphicFrame>
    </p:spTree>
    <p:extLst>
      <p:ext uri="{BB962C8B-B14F-4D97-AF65-F5344CB8AC3E}">
        <p14:creationId xmlns:p14="http://schemas.microsoft.com/office/powerpoint/2010/main" val="3783199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5E7A3-9249-A0A3-FFE1-8C4C3798C037}"/>
              </a:ext>
            </a:extLst>
          </p:cNvPr>
          <p:cNvSpPr>
            <a:spLocks noGrp="1"/>
          </p:cNvSpPr>
          <p:nvPr>
            <p:ph type="title"/>
          </p:nvPr>
        </p:nvSpPr>
        <p:spPr/>
        <p:txBody>
          <a:bodyPr/>
          <a:lstStyle/>
          <a:p>
            <a:pPr algn="ctr"/>
            <a:r>
              <a:rPr lang="en-US">
                <a:solidFill>
                  <a:schemeClr val="bg1"/>
                </a:solidFill>
                <a:latin typeface="Source Sans Pro" panose="020B0503030403020204" pitchFamily="34" charset="0"/>
                <a:ea typeface="Source Sans Pro" panose="020B0503030403020204" pitchFamily="34" charset="0"/>
              </a:rPr>
              <a:t>Allowable Expenses: </a:t>
            </a:r>
          </a:p>
        </p:txBody>
      </p:sp>
      <p:graphicFrame>
        <p:nvGraphicFramePr>
          <p:cNvPr id="4" name="Table 4">
            <a:extLst>
              <a:ext uri="{FF2B5EF4-FFF2-40B4-BE49-F238E27FC236}">
                <a16:creationId xmlns:a16="http://schemas.microsoft.com/office/drawing/2014/main" id="{DC27A40F-01A9-3CF4-D498-8D905A9B5812}"/>
              </a:ext>
            </a:extLst>
          </p:cNvPr>
          <p:cNvGraphicFramePr>
            <a:graphicFrameLocks noGrp="1"/>
          </p:cNvGraphicFramePr>
          <p:nvPr>
            <p:ph idx="1"/>
            <p:extLst>
              <p:ext uri="{D42A27DB-BD31-4B8C-83A1-F6EECF244321}">
                <p14:modId xmlns:p14="http://schemas.microsoft.com/office/powerpoint/2010/main" val="2238789353"/>
              </p:ext>
            </p:extLst>
          </p:nvPr>
        </p:nvGraphicFramePr>
        <p:xfrm>
          <a:off x="838200" y="1488440"/>
          <a:ext cx="10515600" cy="51943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89412625"/>
                    </a:ext>
                  </a:extLst>
                </a:gridCol>
                <a:gridCol w="5257800">
                  <a:extLst>
                    <a:ext uri="{9D8B030D-6E8A-4147-A177-3AD203B41FA5}">
                      <a16:colId xmlns:a16="http://schemas.microsoft.com/office/drawing/2014/main" val="2160697499"/>
                    </a:ext>
                  </a:extLst>
                </a:gridCol>
              </a:tblGrid>
              <a:tr h="370840">
                <a:tc>
                  <a:txBody>
                    <a:bodyPr/>
                    <a:lstStyle/>
                    <a:p>
                      <a:pPr marL="0" indent="0" algn="ctr">
                        <a:buFont typeface="Arial" panose="020B0604020202020204" pitchFamily="34" charset="0"/>
                        <a:buNone/>
                      </a:pPr>
                      <a:r>
                        <a:rPr lang="en-US" b="0">
                          <a:solidFill>
                            <a:schemeClr val="bg1"/>
                          </a:solidFill>
                          <a:latin typeface="Source Sans Pro" panose="020B0503030403020204" pitchFamily="34" charset="0"/>
                          <a:ea typeface="Source Sans Pro" panose="020B0503030403020204" pitchFamily="34" charset="0"/>
                        </a:rPr>
                        <a:t>Budget Line Item Category</a:t>
                      </a:r>
                    </a:p>
                  </a:txBody>
                  <a:tcPr>
                    <a:solidFill>
                      <a:srgbClr val="00B050"/>
                    </a:solidFill>
                  </a:tcPr>
                </a:tc>
                <a:tc>
                  <a:txBody>
                    <a:bodyPr/>
                    <a:lstStyle/>
                    <a:p>
                      <a:pPr algn="ctr"/>
                      <a:r>
                        <a:rPr lang="en-US" b="0">
                          <a:solidFill>
                            <a:schemeClr val="bg1"/>
                          </a:solidFill>
                          <a:latin typeface="Source Sans Pro" panose="020B0503030403020204" pitchFamily="34" charset="0"/>
                          <a:ea typeface="Source Sans Pro" panose="020B0503030403020204" pitchFamily="34" charset="0"/>
                        </a:rPr>
                        <a:t>Training Hub Allowable Activities</a:t>
                      </a:r>
                    </a:p>
                  </a:txBody>
                  <a:tcPr>
                    <a:solidFill>
                      <a:srgbClr val="00B050"/>
                    </a:solidFill>
                  </a:tcPr>
                </a:tc>
                <a:extLst>
                  <a:ext uri="{0D108BD9-81ED-4DB2-BD59-A6C34878D82A}">
                    <a16:rowId xmlns:a16="http://schemas.microsoft.com/office/drawing/2014/main" val="1286652704"/>
                  </a:ext>
                </a:extLst>
              </a:tr>
              <a:tr h="0">
                <a:tc>
                  <a:txBody>
                    <a:bodyPr/>
                    <a:lstStyle/>
                    <a:p>
                      <a:r>
                        <a:rPr lang="en-US" b="0">
                          <a:solidFill>
                            <a:schemeClr val="bg1"/>
                          </a:solidFill>
                          <a:latin typeface="Source Sans Pro" panose="020B0503030403020204" pitchFamily="34" charset="0"/>
                          <a:ea typeface="Source Sans Pro" panose="020B0503030403020204" pitchFamily="34" charset="0"/>
                        </a:rPr>
                        <a:t>Training and Credentialing</a:t>
                      </a:r>
                    </a:p>
                  </a:txBody>
                  <a:tcPr>
                    <a:noFill/>
                  </a:tcPr>
                </a:tc>
                <a:tc>
                  <a:txBody>
                    <a:bodyPr/>
                    <a:lstStyle/>
                    <a:p>
                      <a:r>
                        <a:rPr lang="en-US" sz="1350" b="0">
                          <a:solidFill>
                            <a:schemeClr val="bg1"/>
                          </a:solidFill>
                          <a:latin typeface="Source Sans Pro" panose="020B0503030403020204" pitchFamily="34" charset="0"/>
                          <a:ea typeface="Source Sans Pro" panose="020B0503030403020204" pitchFamily="34" charset="0"/>
                        </a:rPr>
                        <a:t>Training and credentialing for the Hub Trainers and clerical staff:</a:t>
                      </a:r>
                    </a:p>
                    <a:p>
                      <a:r>
                        <a:rPr lang="en-US" sz="1350" b="0">
                          <a:solidFill>
                            <a:schemeClr val="bg1"/>
                          </a:solidFill>
                          <a:latin typeface="Source Sans Pro" panose="020B0503030403020204" pitchFamily="34" charset="0"/>
                          <a:ea typeface="Source Sans Pro" panose="020B0503030403020204" pitchFamily="34" charset="0"/>
                        </a:rPr>
                        <a:t>▪ To acquire the workforce credentials outlined in the Blueprint (page 61). This excludes academic programs such as associates, bachelors, masters, and doctoral programs.</a:t>
                      </a:r>
                    </a:p>
                    <a:p>
                      <a:r>
                        <a:rPr lang="en-US" sz="1350" b="0">
                          <a:solidFill>
                            <a:schemeClr val="bg1"/>
                          </a:solidFill>
                          <a:latin typeface="Source Sans Pro" panose="020B0503030403020204" pitchFamily="34" charset="0"/>
                          <a:ea typeface="Source Sans Pro" panose="020B0503030403020204" pitchFamily="34" charset="0"/>
                        </a:rPr>
                        <a:t>▪ For CEUs and contact hours to maintain workforce credentials outlined in the Blueprint (page 61)</a:t>
                      </a:r>
                    </a:p>
                    <a:p>
                      <a:r>
                        <a:rPr lang="en-US" sz="1350" b="0">
                          <a:solidFill>
                            <a:schemeClr val="bg1"/>
                          </a:solidFill>
                          <a:latin typeface="Source Sans Pro" panose="020B0503030403020204" pitchFamily="34" charset="0"/>
                          <a:ea typeface="Source Sans Pro" panose="020B0503030403020204" pitchFamily="34" charset="0"/>
                        </a:rPr>
                        <a:t>▪ For educational materials such as credentialing exam study guides</a:t>
                      </a:r>
                    </a:p>
                    <a:p>
                      <a:r>
                        <a:rPr lang="en-US" sz="1350" b="0">
                          <a:solidFill>
                            <a:schemeClr val="bg1"/>
                          </a:solidFill>
                          <a:latin typeface="Source Sans Pro" panose="020B0503030403020204" pitchFamily="34" charset="0"/>
                          <a:ea typeface="Source Sans Pro" panose="020B0503030403020204" pitchFamily="34" charset="0"/>
                        </a:rPr>
                        <a:t>▪ For exam fees required to attain credentials</a:t>
                      </a:r>
                    </a:p>
                    <a:p>
                      <a:r>
                        <a:rPr lang="en-US" sz="1350" b="0">
                          <a:solidFill>
                            <a:schemeClr val="bg1"/>
                          </a:solidFill>
                          <a:latin typeface="Source Sans Pro" panose="020B0503030403020204" pitchFamily="34" charset="0"/>
                          <a:ea typeface="Source Sans Pro" panose="020B0503030403020204" pitchFamily="34" charset="0"/>
                        </a:rPr>
                        <a:t>▪ For registration fees to participate in training courses, when relevant to a staff member’s responsibilities, from organizations including, but not limited to:</a:t>
                      </a:r>
                    </a:p>
                    <a:p>
                      <a:r>
                        <a:rPr lang="en-US" sz="1350" b="0">
                          <a:solidFill>
                            <a:schemeClr val="bg1"/>
                          </a:solidFill>
                          <a:latin typeface="Source Sans Pro" panose="020B0503030403020204" pitchFamily="34" charset="0"/>
                          <a:ea typeface="Source Sans Pro" panose="020B0503030403020204" pitchFamily="34" charset="0"/>
                        </a:rPr>
                        <a:t>▫ Health Resources in Action</a:t>
                      </a:r>
                    </a:p>
                    <a:p>
                      <a:r>
                        <a:rPr lang="en-US" sz="1350" b="0">
                          <a:solidFill>
                            <a:schemeClr val="bg1"/>
                          </a:solidFill>
                          <a:latin typeface="Source Sans Pro" panose="020B0503030403020204" pitchFamily="34" charset="0"/>
                          <a:ea typeface="Source Sans Pro" panose="020B0503030403020204" pitchFamily="34" charset="0"/>
                        </a:rPr>
                        <a:t>▫ Local Public Health Institute</a:t>
                      </a:r>
                    </a:p>
                    <a:p>
                      <a:r>
                        <a:rPr lang="en-US" sz="1350" b="0">
                          <a:solidFill>
                            <a:schemeClr val="bg1"/>
                          </a:solidFill>
                          <a:latin typeface="Source Sans Pro" panose="020B0503030403020204" pitchFamily="34" charset="0"/>
                          <a:ea typeface="Source Sans Pro" panose="020B0503030403020204" pitchFamily="34" charset="0"/>
                        </a:rPr>
                        <a:t>▫ Massachusetts Association of Health Boards</a:t>
                      </a:r>
                    </a:p>
                    <a:p>
                      <a:r>
                        <a:rPr lang="en-US" sz="1350" b="0">
                          <a:solidFill>
                            <a:schemeClr val="bg1"/>
                          </a:solidFill>
                          <a:latin typeface="Source Sans Pro" panose="020B0503030403020204" pitchFamily="34" charset="0"/>
                          <a:ea typeface="Source Sans Pro" panose="020B0503030403020204" pitchFamily="34" charset="0"/>
                        </a:rPr>
                        <a:t>▫ Massachusetts Association of Public Health Nurses</a:t>
                      </a:r>
                    </a:p>
                    <a:p>
                      <a:r>
                        <a:rPr lang="en-US" sz="1350" b="0">
                          <a:solidFill>
                            <a:schemeClr val="bg1"/>
                          </a:solidFill>
                          <a:latin typeface="Source Sans Pro" panose="020B0503030403020204" pitchFamily="34" charset="0"/>
                          <a:ea typeface="Source Sans Pro" panose="020B0503030403020204" pitchFamily="34" charset="0"/>
                        </a:rPr>
                        <a:t>▫ Massachusetts Public Health Association</a:t>
                      </a:r>
                    </a:p>
                    <a:p>
                      <a:r>
                        <a:rPr lang="en-US" sz="1350" b="0">
                          <a:solidFill>
                            <a:schemeClr val="bg1"/>
                          </a:solidFill>
                          <a:latin typeface="Source Sans Pro" panose="020B0503030403020204" pitchFamily="34" charset="0"/>
                          <a:ea typeface="Source Sans Pro" panose="020B0503030403020204" pitchFamily="34" charset="0"/>
                        </a:rPr>
                        <a:t>▫ Massachusetts Health Officers Association</a:t>
                      </a:r>
                    </a:p>
                    <a:p>
                      <a:r>
                        <a:rPr lang="en-US" sz="1350" b="0">
                          <a:solidFill>
                            <a:schemeClr val="bg1"/>
                          </a:solidFill>
                          <a:latin typeface="Source Sans Pro" panose="020B0503030403020204" pitchFamily="34" charset="0"/>
                          <a:ea typeface="Source Sans Pro" panose="020B0503030403020204" pitchFamily="34" charset="0"/>
                        </a:rPr>
                        <a:t>▫ Massachusetts Environmental Health Association</a:t>
                      </a:r>
                    </a:p>
                    <a:p>
                      <a:r>
                        <a:rPr lang="en-US" sz="1350" b="0">
                          <a:solidFill>
                            <a:schemeClr val="bg1"/>
                          </a:solidFill>
                          <a:latin typeface="Source Sans Pro" panose="020B0503030403020204" pitchFamily="34" charset="0"/>
                          <a:ea typeface="Source Sans Pro" panose="020B0503030403020204" pitchFamily="34" charset="0"/>
                        </a:rPr>
                        <a:t>▫ NEIWPCC</a:t>
                      </a:r>
                    </a:p>
                    <a:p>
                      <a:r>
                        <a:rPr lang="en-US" sz="1350" b="0">
                          <a:solidFill>
                            <a:schemeClr val="bg1"/>
                          </a:solidFill>
                          <a:latin typeface="Source Sans Pro" panose="020B0503030403020204" pitchFamily="34" charset="0"/>
                          <a:ea typeface="Source Sans Pro" panose="020B0503030403020204" pitchFamily="34" charset="0"/>
                        </a:rPr>
                        <a:t>▫ Western Massachusetts Public Health Association</a:t>
                      </a:r>
                    </a:p>
                    <a:p>
                      <a:r>
                        <a:rPr lang="en-US" sz="1350" b="0">
                          <a:solidFill>
                            <a:schemeClr val="bg1"/>
                          </a:solidFill>
                          <a:latin typeface="Source Sans Pro" panose="020B0503030403020204" pitchFamily="34" charset="0"/>
                          <a:ea typeface="Source Sans Pro" panose="020B0503030403020204" pitchFamily="34" charset="0"/>
                        </a:rPr>
                        <a:t>(OLRH may request support of the Training Hub to cover registration for specific training for PHE staff.)</a:t>
                      </a:r>
                    </a:p>
                    <a:p>
                      <a:r>
                        <a:rPr lang="en-US" sz="1350" b="0">
                          <a:solidFill>
                            <a:schemeClr val="bg1"/>
                          </a:solidFill>
                          <a:latin typeface="Source Sans Pro" panose="020B0503030403020204" pitchFamily="34" charset="0"/>
                          <a:ea typeface="Source Sans Pro" panose="020B0503030403020204" pitchFamily="34" charset="0"/>
                        </a:rPr>
                        <a:t>Expenses CANNOT supplant existing training funds.</a:t>
                      </a:r>
                    </a:p>
                  </a:txBody>
                  <a:tcPr>
                    <a:noFill/>
                  </a:tcPr>
                </a:tc>
                <a:extLst>
                  <a:ext uri="{0D108BD9-81ED-4DB2-BD59-A6C34878D82A}">
                    <a16:rowId xmlns:a16="http://schemas.microsoft.com/office/drawing/2014/main" val="2612971134"/>
                  </a:ext>
                </a:extLst>
              </a:tr>
            </a:tbl>
          </a:graphicData>
        </a:graphic>
      </p:graphicFrame>
    </p:spTree>
    <p:extLst>
      <p:ext uri="{BB962C8B-B14F-4D97-AF65-F5344CB8AC3E}">
        <p14:creationId xmlns:p14="http://schemas.microsoft.com/office/powerpoint/2010/main" val="1824233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5E7A3-9249-A0A3-FFE1-8C4C3798C037}"/>
              </a:ext>
            </a:extLst>
          </p:cNvPr>
          <p:cNvSpPr>
            <a:spLocks noGrp="1"/>
          </p:cNvSpPr>
          <p:nvPr>
            <p:ph type="title"/>
          </p:nvPr>
        </p:nvSpPr>
        <p:spPr/>
        <p:txBody>
          <a:bodyPr/>
          <a:lstStyle/>
          <a:p>
            <a:pPr algn="ctr"/>
            <a:r>
              <a:rPr lang="en-US">
                <a:solidFill>
                  <a:schemeClr val="bg1"/>
                </a:solidFill>
                <a:latin typeface="Source Sans Pro" panose="020B0503030403020204" pitchFamily="34" charset="0"/>
                <a:ea typeface="Source Sans Pro" panose="020B0503030403020204" pitchFamily="34" charset="0"/>
              </a:rPr>
              <a:t>Allowable Expenses: </a:t>
            </a:r>
          </a:p>
        </p:txBody>
      </p:sp>
      <p:graphicFrame>
        <p:nvGraphicFramePr>
          <p:cNvPr id="4" name="Table 4">
            <a:extLst>
              <a:ext uri="{FF2B5EF4-FFF2-40B4-BE49-F238E27FC236}">
                <a16:creationId xmlns:a16="http://schemas.microsoft.com/office/drawing/2014/main" id="{DC27A40F-01A9-3CF4-D498-8D905A9B5812}"/>
              </a:ext>
            </a:extLst>
          </p:cNvPr>
          <p:cNvGraphicFramePr>
            <a:graphicFrameLocks noGrp="1"/>
          </p:cNvGraphicFramePr>
          <p:nvPr>
            <p:ph idx="1"/>
            <p:extLst>
              <p:ext uri="{D42A27DB-BD31-4B8C-83A1-F6EECF244321}">
                <p14:modId xmlns:p14="http://schemas.microsoft.com/office/powerpoint/2010/main" val="2452877363"/>
              </p:ext>
            </p:extLst>
          </p:nvPr>
        </p:nvGraphicFramePr>
        <p:xfrm>
          <a:off x="838200" y="1825625"/>
          <a:ext cx="10515600" cy="49123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89412625"/>
                    </a:ext>
                  </a:extLst>
                </a:gridCol>
                <a:gridCol w="5257800">
                  <a:extLst>
                    <a:ext uri="{9D8B030D-6E8A-4147-A177-3AD203B41FA5}">
                      <a16:colId xmlns:a16="http://schemas.microsoft.com/office/drawing/2014/main" val="2160697499"/>
                    </a:ext>
                  </a:extLst>
                </a:gridCol>
              </a:tblGrid>
              <a:tr h="370840">
                <a:tc>
                  <a:txBody>
                    <a:bodyPr/>
                    <a:lstStyle/>
                    <a:p>
                      <a:pPr marL="0" indent="0" algn="ctr">
                        <a:buFont typeface="Arial" panose="020B0604020202020204" pitchFamily="34" charset="0"/>
                        <a:buNone/>
                      </a:pPr>
                      <a:r>
                        <a:rPr lang="en-US" b="0">
                          <a:solidFill>
                            <a:schemeClr val="bg1"/>
                          </a:solidFill>
                          <a:latin typeface="Source Sans Pro" panose="020B0503030403020204" pitchFamily="34" charset="0"/>
                          <a:ea typeface="Source Sans Pro" panose="020B0503030403020204" pitchFamily="34" charset="0"/>
                        </a:rPr>
                        <a:t>Budget Line Item Category</a:t>
                      </a:r>
                    </a:p>
                  </a:txBody>
                  <a:tcPr>
                    <a:solidFill>
                      <a:srgbClr val="00B050"/>
                    </a:solidFill>
                  </a:tcPr>
                </a:tc>
                <a:tc>
                  <a:txBody>
                    <a:bodyPr/>
                    <a:lstStyle/>
                    <a:p>
                      <a:pPr algn="ctr"/>
                      <a:r>
                        <a:rPr lang="en-US" b="0">
                          <a:solidFill>
                            <a:schemeClr val="bg1"/>
                          </a:solidFill>
                          <a:latin typeface="Source Sans Pro" panose="020B0503030403020204" pitchFamily="34" charset="0"/>
                          <a:ea typeface="Source Sans Pro" panose="020B0503030403020204" pitchFamily="34" charset="0"/>
                        </a:rPr>
                        <a:t>Training Hub Allowable Activities</a:t>
                      </a:r>
                    </a:p>
                  </a:txBody>
                  <a:tcPr>
                    <a:solidFill>
                      <a:srgbClr val="00B050"/>
                    </a:solidFill>
                  </a:tcPr>
                </a:tc>
                <a:extLst>
                  <a:ext uri="{0D108BD9-81ED-4DB2-BD59-A6C34878D82A}">
                    <a16:rowId xmlns:a16="http://schemas.microsoft.com/office/drawing/2014/main" val="1286652704"/>
                  </a:ext>
                </a:extLst>
              </a:tr>
              <a:tr h="0">
                <a:tc>
                  <a:txBody>
                    <a:bodyPr/>
                    <a:lstStyle/>
                    <a:p>
                      <a:r>
                        <a:rPr lang="en-US" b="0">
                          <a:solidFill>
                            <a:schemeClr val="bg1"/>
                          </a:solidFill>
                          <a:latin typeface="Source Sans Pro" panose="020B0503030403020204" pitchFamily="34" charset="0"/>
                          <a:ea typeface="Source Sans Pro" panose="020B0503030403020204" pitchFamily="34" charset="0"/>
                        </a:rPr>
                        <a:t>Inspection Supplies</a:t>
                      </a:r>
                    </a:p>
                  </a:txBody>
                  <a:tcPr>
                    <a:noFill/>
                  </a:tcPr>
                </a:tc>
                <a:tc>
                  <a:txBody>
                    <a:bodyPr/>
                    <a:lstStyle/>
                    <a:p>
                      <a:r>
                        <a:rPr lang="en-US" sz="1400" b="0">
                          <a:solidFill>
                            <a:schemeClr val="bg1"/>
                          </a:solidFill>
                          <a:latin typeface="Source Sans Pro" panose="020B0503030403020204" pitchFamily="34" charset="0"/>
                          <a:ea typeface="Source Sans Pro" panose="020B0503030403020204" pitchFamily="34" charset="0"/>
                        </a:rPr>
                        <a:t>Supplies needed for the hands-on inspectional training of PHE staff.</a:t>
                      </a:r>
                    </a:p>
                    <a:p>
                      <a:r>
                        <a:rPr lang="en-US" sz="1400" b="0">
                          <a:solidFill>
                            <a:schemeClr val="bg1"/>
                          </a:solidFill>
                          <a:latin typeface="Source Sans Pro" panose="020B0503030403020204" pitchFamily="34" charset="0"/>
                          <a:ea typeface="Source Sans Pro" panose="020B0503030403020204" pitchFamily="34" charset="0"/>
                        </a:rPr>
                        <a:t>Examples of such supplies include thermometer, moisture meter, handheld blacklight/flashlight, PH meter, test strips, pool test kit, etc.</a:t>
                      </a:r>
                    </a:p>
                  </a:txBody>
                  <a:tcPr>
                    <a:noFill/>
                  </a:tcPr>
                </a:tc>
                <a:extLst>
                  <a:ext uri="{0D108BD9-81ED-4DB2-BD59-A6C34878D82A}">
                    <a16:rowId xmlns:a16="http://schemas.microsoft.com/office/drawing/2014/main" val="2612971134"/>
                  </a:ext>
                </a:extLst>
              </a:tr>
              <a:tr h="0">
                <a:tc>
                  <a:txBody>
                    <a:bodyPr/>
                    <a:lstStyle/>
                    <a:p>
                      <a:r>
                        <a:rPr lang="en-US" b="0">
                          <a:solidFill>
                            <a:schemeClr val="bg1"/>
                          </a:solidFill>
                          <a:latin typeface="Source Sans Pro" panose="020B0503030403020204" pitchFamily="34" charset="0"/>
                          <a:ea typeface="Source Sans Pro" panose="020B0503030403020204" pitchFamily="34" charset="0"/>
                        </a:rPr>
                        <a:t>Membership Fees</a:t>
                      </a:r>
                    </a:p>
                  </a:txBody>
                  <a:tcPr>
                    <a:noFill/>
                  </a:tcPr>
                </a:tc>
                <a:tc>
                  <a:txBody>
                    <a:bodyPr/>
                    <a:lstStyle/>
                    <a:p>
                      <a:r>
                        <a:rPr lang="en-US" sz="1400" b="0">
                          <a:solidFill>
                            <a:schemeClr val="bg1"/>
                          </a:solidFill>
                          <a:latin typeface="Source Sans Pro" panose="020B0503030403020204" pitchFamily="34" charset="0"/>
                          <a:ea typeface="Source Sans Pro" panose="020B0503030403020204" pitchFamily="34" charset="0"/>
                        </a:rPr>
                        <a:t>Professional membership fees for MA-based organizations related to work in local public health, for the Regional Trainers. Organizations include:</a:t>
                      </a:r>
                    </a:p>
                    <a:p>
                      <a:r>
                        <a:rPr lang="en-US" sz="1400" b="0">
                          <a:solidFill>
                            <a:schemeClr val="bg1"/>
                          </a:solidFill>
                          <a:latin typeface="Source Sans Pro" panose="020B0503030403020204" pitchFamily="34" charset="0"/>
                          <a:ea typeface="Source Sans Pro" panose="020B0503030403020204" pitchFamily="34" charset="0"/>
                        </a:rPr>
                        <a:t>• Massachusetts Association of Health Boards</a:t>
                      </a:r>
                    </a:p>
                    <a:p>
                      <a:r>
                        <a:rPr lang="en-US" sz="1400" b="0">
                          <a:solidFill>
                            <a:schemeClr val="bg1"/>
                          </a:solidFill>
                          <a:latin typeface="Source Sans Pro" panose="020B0503030403020204" pitchFamily="34" charset="0"/>
                          <a:ea typeface="Source Sans Pro" panose="020B0503030403020204" pitchFamily="34" charset="0"/>
                        </a:rPr>
                        <a:t>• Massachusetts Association of Public Health Nurses</a:t>
                      </a:r>
                    </a:p>
                    <a:p>
                      <a:r>
                        <a:rPr lang="en-US" sz="1400" b="0">
                          <a:solidFill>
                            <a:schemeClr val="bg1"/>
                          </a:solidFill>
                          <a:latin typeface="Source Sans Pro" panose="020B0503030403020204" pitchFamily="34" charset="0"/>
                          <a:ea typeface="Source Sans Pro" panose="020B0503030403020204" pitchFamily="34" charset="0"/>
                        </a:rPr>
                        <a:t>• Massachusetts Public Health Association</a:t>
                      </a:r>
                    </a:p>
                    <a:p>
                      <a:r>
                        <a:rPr lang="en-US" sz="1400" b="0">
                          <a:solidFill>
                            <a:schemeClr val="bg1"/>
                          </a:solidFill>
                          <a:latin typeface="Source Sans Pro" panose="020B0503030403020204" pitchFamily="34" charset="0"/>
                          <a:ea typeface="Source Sans Pro" panose="020B0503030403020204" pitchFamily="34" charset="0"/>
                        </a:rPr>
                        <a:t>• Massachusetts Health Officers Association</a:t>
                      </a:r>
                    </a:p>
                    <a:p>
                      <a:r>
                        <a:rPr lang="en-US" sz="1400" b="0">
                          <a:solidFill>
                            <a:schemeClr val="bg1"/>
                          </a:solidFill>
                          <a:latin typeface="Source Sans Pro" panose="020B0503030403020204" pitchFamily="34" charset="0"/>
                          <a:ea typeface="Source Sans Pro" panose="020B0503030403020204" pitchFamily="34" charset="0"/>
                        </a:rPr>
                        <a:t>• Massachusetts Environmental Health Association</a:t>
                      </a:r>
                    </a:p>
                    <a:p>
                      <a:r>
                        <a:rPr lang="en-US" sz="1400" b="0">
                          <a:solidFill>
                            <a:schemeClr val="bg1"/>
                          </a:solidFill>
                          <a:latin typeface="Source Sans Pro" panose="020B0503030403020204" pitchFamily="34" charset="0"/>
                          <a:ea typeface="Source Sans Pro" panose="020B0503030403020204" pitchFamily="34" charset="0"/>
                        </a:rPr>
                        <a:t>• Western Massachusetts Public Health Association</a:t>
                      </a:r>
                    </a:p>
                  </a:txBody>
                  <a:tcPr>
                    <a:noFill/>
                  </a:tcPr>
                </a:tc>
                <a:extLst>
                  <a:ext uri="{0D108BD9-81ED-4DB2-BD59-A6C34878D82A}">
                    <a16:rowId xmlns:a16="http://schemas.microsoft.com/office/drawing/2014/main" val="598936310"/>
                  </a:ext>
                </a:extLst>
              </a:tr>
              <a:tr h="0">
                <a:tc>
                  <a:txBody>
                    <a:bodyPr/>
                    <a:lstStyle/>
                    <a:p>
                      <a:r>
                        <a:rPr lang="en-US" b="0">
                          <a:solidFill>
                            <a:schemeClr val="bg1"/>
                          </a:solidFill>
                          <a:latin typeface="Source Sans Pro" panose="020B0503030403020204" pitchFamily="34" charset="0"/>
                          <a:ea typeface="Source Sans Pro" panose="020B0503030403020204" pitchFamily="34" charset="0"/>
                        </a:rPr>
                        <a:t>Occupancy</a:t>
                      </a:r>
                    </a:p>
                  </a:txBody>
                  <a:tcPr>
                    <a:noFill/>
                  </a:tcPr>
                </a:tc>
                <a:tc>
                  <a:txBody>
                    <a:bodyPr/>
                    <a:lstStyle/>
                    <a:p>
                      <a:r>
                        <a:rPr lang="en-US" sz="1400" b="0">
                          <a:solidFill>
                            <a:schemeClr val="bg1"/>
                          </a:solidFill>
                          <a:latin typeface="Source Sans Pro" panose="020B0503030403020204" pitchFamily="34" charset="0"/>
                          <a:ea typeface="Source Sans Pro" panose="020B0503030403020204" pitchFamily="34" charset="0"/>
                        </a:rPr>
                        <a:t>Program space for training staff (being fully remote is allowed except for when conducting training) and costs related to logistics of securing a training site.</a:t>
                      </a:r>
                    </a:p>
                    <a:p>
                      <a:r>
                        <a:rPr lang="en-US" sz="1400" b="0">
                          <a:solidFill>
                            <a:schemeClr val="bg1"/>
                          </a:solidFill>
                          <a:latin typeface="Source Sans Pro" panose="020B0503030403020204" pitchFamily="34" charset="0"/>
                          <a:ea typeface="Source Sans Pro" panose="020B0503030403020204" pitchFamily="34" charset="0"/>
                        </a:rPr>
                        <a:t>Examples of Training Hub occupancy-related expenses include renting of office space, purchasing an office chair, annual fee for a Training Hub staff building security key card or pass code, Xerox leasing fee, etc.</a:t>
                      </a:r>
                    </a:p>
                  </a:txBody>
                  <a:tcPr>
                    <a:noFill/>
                  </a:tcPr>
                </a:tc>
                <a:extLst>
                  <a:ext uri="{0D108BD9-81ED-4DB2-BD59-A6C34878D82A}">
                    <a16:rowId xmlns:a16="http://schemas.microsoft.com/office/drawing/2014/main" val="84904792"/>
                  </a:ext>
                </a:extLst>
              </a:tr>
            </a:tbl>
          </a:graphicData>
        </a:graphic>
      </p:graphicFrame>
    </p:spTree>
    <p:extLst>
      <p:ext uri="{BB962C8B-B14F-4D97-AF65-F5344CB8AC3E}">
        <p14:creationId xmlns:p14="http://schemas.microsoft.com/office/powerpoint/2010/main" val="3676884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5E7A3-9249-A0A3-FFE1-8C4C3798C037}"/>
              </a:ext>
            </a:extLst>
          </p:cNvPr>
          <p:cNvSpPr>
            <a:spLocks noGrp="1"/>
          </p:cNvSpPr>
          <p:nvPr>
            <p:ph type="title"/>
          </p:nvPr>
        </p:nvSpPr>
        <p:spPr/>
        <p:txBody>
          <a:bodyPr/>
          <a:lstStyle/>
          <a:p>
            <a:pPr algn="ctr"/>
            <a:r>
              <a:rPr lang="en-US">
                <a:solidFill>
                  <a:schemeClr val="bg1"/>
                </a:solidFill>
                <a:latin typeface="Source Sans Pro" panose="020B0503030403020204" pitchFamily="34" charset="0"/>
                <a:ea typeface="Source Sans Pro" panose="020B0503030403020204" pitchFamily="34" charset="0"/>
              </a:rPr>
              <a:t>Allowable Expenses: </a:t>
            </a:r>
          </a:p>
        </p:txBody>
      </p:sp>
      <p:graphicFrame>
        <p:nvGraphicFramePr>
          <p:cNvPr id="4" name="Table 4">
            <a:extLst>
              <a:ext uri="{FF2B5EF4-FFF2-40B4-BE49-F238E27FC236}">
                <a16:creationId xmlns:a16="http://schemas.microsoft.com/office/drawing/2014/main" id="{DC27A40F-01A9-3CF4-D498-8D905A9B5812}"/>
              </a:ext>
            </a:extLst>
          </p:cNvPr>
          <p:cNvGraphicFramePr>
            <a:graphicFrameLocks noGrp="1"/>
          </p:cNvGraphicFramePr>
          <p:nvPr>
            <p:ph idx="1"/>
            <p:extLst>
              <p:ext uri="{D42A27DB-BD31-4B8C-83A1-F6EECF244321}">
                <p14:modId xmlns:p14="http://schemas.microsoft.com/office/powerpoint/2010/main" val="1437679948"/>
              </p:ext>
            </p:extLst>
          </p:nvPr>
        </p:nvGraphicFramePr>
        <p:xfrm>
          <a:off x="838200" y="1825625"/>
          <a:ext cx="10515600" cy="32359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89412625"/>
                    </a:ext>
                  </a:extLst>
                </a:gridCol>
                <a:gridCol w="5257800">
                  <a:extLst>
                    <a:ext uri="{9D8B030D-6E8A-4147-A177-3AD203B41FA5}">
                      <a16:colId xmlns:a16="http://schemas.microsoft.com/office/drawing/2014/main" val="2160697499"/>
                    </a:ext>
                  </a:extLst>
                </a:gridCol>
              </a:tblGrid>
              <a:tr h="370840">
                <a:tc>
                  <a:txBody>
                    <a:bodyPr/>
                    <a:lstStyle/>
                    <a:p>
                      <a:pPr marL="0" indent="0" algn="ctr">
                        <a:buFont typeface="Arial" panose="020B0604020202020204" pitchFamily="34" charset="0"/>
                        <a:buNone/>
                      </a:pPr>
                      <a:r>
                        <a:rPr lang="en-US" b="0">
                          <a:solidFill>
                            <a:schemeClr val="bg1"/>
                          </a:solidFill>
                          <a:latin typeface="Source Sans Pro" panose="020B0503030403020204" pitchFamily="34" charset="0"/>
                          <a:ea typeface="Source Sans Pro" panose="020B0503030403020204" pitchFamily="34" charset="0"/>
                        </a:rPr>
                        <a:t>Budget Line Item Category</a:t>
                      </a:r>
                    </a:p>
                  </a:txBody>
                  <a:tcPr>
                    <a:solidFill>
                      <a:srgbClr val="00B050"/>
                    </a:solidFill>
                  </a:tcPr>
                </a:tc>
                <a:tc>
                  <a:txBody>
                    <a:bodyPr/>
                    <a:lstStyle/>
                    <a:p>
                      <a:pPr algn="ctr"/>
                      <a:r>
                        <a:rPr lang="en-US" b="0">
                          <a:solidFill>
                            <a:schemeClr val="bg1"/>
                          </a:solidFill>
                          <a:latin typeface="Source Sans Pro" panose="020B0503030403020204" pitchFamily="34" charset="0"/>
                          <a:ea typeface="Source Sans Pro" panose="020B0503030403020204" pitchFamily="34" charset="0"/>
                        </a:rPr>
                        <a:t>Training Hub Allowable Activities</a:t>
                      </a:r>
                    </a:p>
                  </a:txBody>
                  <a:tcPr>
                    <a:solidFill>
                      <a:srgbClr val="00B050"/>
                    </a:solidFill>
                  </a:tcPr>
                </a:tc>
                <a:extLst>
                  <a:ext uri="{0D108BD9-81ED-4DB2-BD59-A6C34878D82A}">
                    <a16:rowId xmlns:a16="http://schemas.microsoft.com/office/drawing/2014/main" val="1286652704"/>
                  </a:ext>
                </a:extLst>
              </a:tr>
              <a:tr h="0">
                <a:tc>
                  <a:txBody>
                    <a:bodyPr/>
                    <a:lstStyle/>
                    <a:p>
                      <a:r>
                        <a:rPr lang="en-US" b="0">
                          <a:solidFill>
                            <a:schemeClr val="bg1"/>
                          </a:solidFill>
                          <a:latin typeface="Source Sans Pro" panose="020B0503030403020204" pitchFamily="34" charset="0"/>
                          <a:ea typeface="Source Sans Pro" panose="020B0503030403020204" pitchFamily="34" charset="0"/>
                        </a:rPr>
                        <a:t>Agency Admin Support</a:t>
                      </a:r>
                    </a:p>
                  </a:txBody>
                  <a:tcPr>
                    <a:noFill/>
                  </a:tcPr>
                </a:tc>
                <a:tc>
                  <a:txBody>
                    <a:bodyPr/>
                    <a:lstStyle/>
                    <a:p>
                      <a:r>
                        <a:rPr lang="en-US" sz="1400" b="0">
                          <a:solidFill>
                            <a:schemeClr val="bg1"/>
                          </a:solidFill>
                          <a:latin typeface="Source Sans Pro" panose="020B0503030403020204" pitchFamily="34" charset="0"/>
                          <a:ea typeface="Source Sans Pro" panose="020B0503030403020204" pitchFamily="34" charset="0"/>
                        </a:rPr>
                        <a:t>Agency administrative support fee</a:t>
                      </a:r>
                    </a:p>
                    <a:p>
                      <a:endParaRPr lang="en-US" sz="1400" b="0">
                        <a:solidFill>
                          <a:schemeClr val="bg1"/>
                        </a:solidFill>
                        <a:latin typeface="Source Sans Pro" panose="020B0503030403020204" pitchFamily="34" charset="0"/>
                        <a:ea typeface="Source Sans Pro" panose="020B0503030403020204" pitchFamily="34" charset="0"/>
                      </a:endParaRPr>
                    </a:p>
                    <a:p>
                      <a:r>
                        <a:rPr lang="en-US" sz="1400" b="0">
                          <a:solidFill>
                            <a:schemeClr val="bg1"/>
                          </a:solidFill>
                          <a:latin typeface="Source Sans Pro" panose="020B0503030403020204" pitchFamily="34" charset="0"/>
                          <a:ea typeface="Source Sans Pro" panose="020B0503030403020204" pitchFamily="34" charset="0"/>
                        </a:rPr>
                        <a:t>This fee is up to 15% of the contracted amount of funds and supports the organization in covering everyday costs for overall contract administration, including but not limited to: phone service, internet service, general office supplies, IT support, accounting support, payroll, human resources, management, and supervision.</a:t>
                      </a:r>
                    </a:p>
                    <a:p>
                      <a:endParaRPr lang="en-US" sz="1400" b="0">
                        <a:solidFill>
                          <a:schemeClr val="bg1"/>
                        </a:solidFill>
                        <a:latin typeface="Source Sans Pro" panose="020B0503030403020204" pitchFamily="34" charset="0"/>
                        <a:ea typeface="Source Sans Pro" panose="020B0503030403020204" pitchFamily="34" charset="0"/>
                      </a:endParaRPr>
                    </a:p>
                    <a:p>
                      <a:r>
                        <a:rPr lang="en-US" sz="1400" b="0">
                          <a:solidFill>
                            <a:schemeClr val="bg1"/>
                          </a:solidFill>
                          <a:latin typeface="Source Sans Pro" panose="020B0503030403020204" pitchFamily="34" charset="0"/>
                          <a:ea typeface="Source Sans Pro" panose="020B0503030403020204" pitchFamily="34" charset="0"/>
                        </a:rPr>
                        <a:t>The total agency administrative support fee cannot exceed 15% of the total contracted amount of funding. Please consult with the Senior Field Operations Coordinator or Director of Workforce Development, OLRH, if your municipality or entity requires a different %.</a:t>
                      </a:r>
                    </a:p>
                  </a:txBody>
                  <a:tcPr>
                    <a:noFill/>
                  </a:tcPr>
                </a:tc>
                <a:extLst>
                  <a:ext uri="{0D108BD9-81ED-4DB2-BD59-A6C34878D82A}">
                    <a16:rowId xmlns:a16="http://schemas.microsoft.com/office/drawing/2014/main" val="2612971134"/>
                  </a:ext>
                </a:extLst>
              </a:tr>
            </a:tbl>
          </a:graphicData>
        </a:graphic>
      </p:graphicFrame>
    </p:spTree>
    <p:extLst>
      <p:ext uri="{BB962C8B-B14F-4D97-AF65-F5344CB8AC3E}">
        <p14:creationId xmlns:p14="http://schemas.microsoft.com/office/powerpoint/2010/main" val="1460387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5E7A3-9249-A0A3-FFE1-8C4C3798C037}"/>
              </a:ext>
            </a:extLst>
          </p:cNvPr>
          <p:cNvSpPr>
            <a:spLocks noGrp="1"/>
          </p:cNvSpPr>
          <p:nvPr>
            <p:ph type="title"/>
          </p:nvPr>
        </p:nvSpPr>
        <p:spPr/>
        <p:txBody>
          <a:bodyPr/>
          <a:lstStyle/>
          <a:p>
            <a:pPr algn="ctr"/>
            <a:r>
              <a:rPr lang="en-US">
                <a:solidFill>
                  <a:schemeClr val="bg1"/>
                </a:solidFill>
                <a:latin typeface="Source Sans Pro" panose="020B0503030403020204" pitchFamily="34" charset="0"/>
                <a:ea typeface="Source Sans Pro" panose="020B0503030403020204" pitchFamily="34" charset="0"/>
              </a:rPr>
              <a:t>Unallowable Expenses: </a:t>
            </a:r>
          </a:p>
        </p:txBody>
      </p:sp>
      <p:graphicFrame>
        <p:nvGraphicFramePr>
          <p:cNvPr id="4" name="Table 4">
            <a:extLst>
              <a:ext uri="{FF2B5EF4-FFF2-40B4-BE49-F238E27FC236}">
                <a16:creationId xmlns:a16="http://schemas.microsoft.com/office/drawing/2014/main" id="{DC27A40F-01A9-3CF4-D498-8D905A9B5812}"/>
              </a:ext>
            </a:extLst>
          </p:cNvPr>
          <p:cNvGraphicFramePr>
            <a:graphicFrameLocks noGrp="1"/>
          </p:cNvGraphicFramePr>
          <p:nvPr>
            <p:ph idx="1"/>
            <p:extLst>
              <p:ext uri="{D42A27DB-BD31-4B8C-83A1-F6EECF244321}">
                <p14:modId xmlns:p14="http://schemas.microsoft.com/office/powerpoint/2010/main" val="530099818"/>
              </p:ext>
            </p:extLst>
          </p:nvPr>
        </p:nvGraphicFramePr>
        <p:xfrm>
          <a:off x="881743" y="1825625"/>
          <a:ext cx="10472057" cy="4704080"/>
        </p:xfrm>
        <a:graphic>
          <a:graphicData uri="http://schemas.openxmlformats.org/drawingml/2006/table">
            <a:tbl>
              <a:tblPr firstRow="1" bandRow="1">
                <a:tableStyleId>{5C22544A-7EE6-4342-B048-85BDC9FD1C3A}</a:tableStyleId>
              </a:tblPr>
              <a:tblGrid>
                <a:gridCol w="5214257">
                  <a:extLst>
                    <a:ext uri="{9D8B030D-6E8A-4147-A177-3AD203B41FA5}">
                      <a16:colId xmlns:a16="http://schemas.microsoft.com/office/drawing/2014/main" val="189412625"/>
                    </a:ext>
                  </a:extLst>
                </a:gridCol>
                <a:gridCol w="5257800">
                  <a:extLst>
                    <a:ext uri="{9D8B030D-6E8A-4147-A177-3AD203B41FA5}">
                      <a16:colId xmlns:a16="http://schemas.microsoft.com/office/drawing/2014/main" val="2160697499"/>
                    </a:ext>
                  </a:extLst>
                </a:gridCol>
              </a:tblGrid>
              <a:tr h="370840">
                <a:tc>
                  <a:txBody>
                    <a:bodyPr/>
                    <a:lstStyle/>
                    <a:p>
                      <a:pPr marL="0" indent="0" algn="ctr">
                        <a:buFont typeface="Arial" panose="020B0604020202020204" pitchFamily="34" charset="0"/>
                        <a:buNone/>
                      </a:pPr>
                      <a:r>
                        <a:rPr lang="en-US" sz="1600" b="0">
                          <a:solidFill>
                            <a:schemeClr val="bg1"/>
                          </a:solidFill>
                          <a:latin typeface="Source Sans Pro" panose="020B0503030403020204" pitchFamily="34" charset="0"/>
                          <a:ea typeface="Source Sans Pro" panose="020B0503030403020204" pitchFamily="34" charset="0"/>
                        </a:rPr>
                        <a:t>Unallowable Training Hub Expenses</a:t>
                      </a:r>
                    </a:p>
                  </a:txBody>
                  <a:tcPr>
                    <a:solidFill>
                      <a:srgbClr val="FF0000">
                        <a:alpha val="52000"/>
                      </a:srgbClr>
                    </a:solidFill>
                  </a:tcPr>
                </a:tc>
                <a:tc>
                  <a:txBody>
                    <a:bodyPr/>
                    <a:lstStyle/>
                    <a:p>
                      <a:pPr algn="ctr"/>
                      <a:r>
                        <a:rPr lang="en-US" sz="1600" b="0">
                          <a:solidFill>
                            <a:schemeClr val="bg1"/>
                          </a:solidFill>
                          <a:latin typeface="Source Sans Pro" panose="020B0503030403020204" pitchFamily="34" charset="0"/>
                          <a:ea typeface="Source Sans Pro" panose="020B0503030403020204" pitchFamily="34" charset="0"/>
                        </a:rPr>
                        <a:t>Examples</a:t>
                      </a:r>
                    </a:p>
                  </a:txBody>
                  <a:tcPr>
                    <a:solidFill>
                      <a:srgbClr val="FF0000">
                        <a:alpha val="52000"/>
                      </a:srgbClr>
                    </a:solidFill>
                  </a:tcPr>
                </a:tc>
                <a:extLst>
                  <a:ext uri="{0D108BD9-81ED-4DB2-BD59-A6C34878D82A}">
                    <a16:rowId xmlns:a16="http://schemas.microsoft.com/office/drawing/2014/main" val="1286652704"/>
                  </a:ext>
                </a:extLst>
              </a:tr>
              <a:tr h="370840">
                <a:tc>
                  <a:txBody>
                    <a:bodyPr/>
                    <a:lstStyle/>
                    <a:p>
                      <a:r>
                        <a:rPr lang="en-US" sz="1600" b="0">
                          <a:solidFill>
                            <a:schemeClr val="bg1"/>
                          </a:solidFill>
                          <a:latin typeface="Source Sans Pro" panose="020B0503030403020204" pitchFamily="34" charset="0"/>
                          <a:ea typeface="Source Sans Pro" panose="020B0503030403020204" pitchFamily="34" charset="0"/>
                        </a:rPr>
                        <a:t>Supplanting existing municipal funding for public health services</a:t>
                      </a:r>
                    </a:p>
                  </a:txBody>
                  <a:tcPr>
                    <a:noFill/>
                  </a:tcPr>
                </a:tc>
                <a:tc>
                  <a:txBody>
                    <a:bodyPr/>
                    <a:lstStyle/>
                    <a:p>
                      <a:r>
                        <a:rPr lang="en-US" sz="1600" b="0">
                          <a:solidFill>
                            <a:schemeClr val="bg1"/>
                          </a:solidFill>
                          <a:latin typeface="Source Sans Pro" panose="020B0503030403020204" pitchFamily="34" charset="0"/>
                          <a:ea typeface="Source Sans Pro" panose="020B0503030403020204" pitchFamily="34" charset="0"/>
                        </a:rPr>
                        <a:t>Using Training Hub funds to support the salary of a staff or contractor that is also being paid at the same time by tax levy or other grant funding.</a:t>
                      </a:r>
                    </a:p>
                  </a:txBody>
                  <a:tcPr>
                    <a:noFill/>
                  </a:tcPr>
                </a:tc>
                <a:extLst>
                  <a:ext uri="{0D108BD9-81ED-4DB2-BD59-A6C34878D82A}">
                    <a16:rowId xmlns:a16="http://schemas.microsoft.com/office/drawing/2014/main" val="2612971134"/>
                  </a:ext>
                </a:extLst>
              </a:tr>
              <a:tr h="370840">
                <a:tc>
                  <a:txBody>
                    <a:bodyPr/>
                    <a:lstStyle/>
                    <a:p>
                      <a:r>
                        <a:rPr lang="en-US" sz="1600">
                          <a:solidFill>
                            <a:schemeClr val="bg1"/>
                          </a:solidFill>
                          <a:latin typeface="Source Sans Pro" panose="020B0503030403020204" pitchFamily="34" charset="0"/>
                          <a:ea typeface="Source Sans Pro" panose="020B0503030403020204" pitchFamily="34" charset="0"/>
                        </a:rPr>
                        <a:t>Purchasing a vehicle</a:t>
                      </a:r>
                    </a:p>
                  </a:txBody>
                  <a:tcPr>
                    <a:noFill/>
                  </a:tcPr>
                </a:tc>
                <a:tc>
                  <a:txBody>
                    <a:bodyPr/>
                    <a:lstStyle/>
                    <a:p>
                      <a:r>
                        <a:rPr lang="en-US" sz="1600">
                          <a:solidFill>
                            <a:schemeClr val="bg1"/>
                          </a:solidFill>
                          <a:latin typeface="Source Sans Pro" panose="020B0503030403020204" pitchFamily="34" charset="0"/>
                          <a:ea typeface="Source Sans Pro" panose="020B0503030403020204" pitchFamily="34" charset="0"/>
                        </a:rPr>
                        <a:t>Purchasing a vehicle</a:t>
                      </a:r>
                    </a:p>
                  </a:txBody>
                  <a:tcPr>
                    <a:noFill/>
                  </a:tcPr>
                </a:tc>
                <a:extLst>
                  <a:ext uri="{0D108BD9-81ED-4DB2-BD59-A6C34878D82A}">
                    <a16:rowId xmlns:a16="http://schemas.microsoft.com/office/drawing/2014/main" val="2686829712"/>
                  </a:ext>
                </a:extLst>
              </a:tr>
              <a:tr h="370840">
                <a:tc>
                  <a:txBody>
                    <a:bodyPr/>
                    <a:lstStyle/>
                    <a:p>
                      <a:r>
                        <a:rPr lang="en-US" sz="1600">
                          <a:solidFill>
                            <a:schemeClr val="bg1"/>
                          </a:solidFill>
                          <a:latin typeface="Source Sans Pro" panose="020B0503030403020204" pitchFamily="34" charset="0"/>
                          <a:ea typeface="Source Sans Pro" panose="020B0503030403020204" pitchFamily="34" charset="0"/>
                        </a:rPr>
                        <a:t>Capital expenses, including any office buildouts to accommodate staff. If you have specific questions about what qualifies as a capital expense, please contact DPH.</a:t>
                      </a:r>
                    </a:p>
                  </a:txBody>
                  <a:tcPr>
                    <a:noFill/>
                  </a:tcPr>
                </a:tc>
                <a:tc>
                  <a:txBody>
                    <a:bodyPr/>
                    <a:lstStyle/>
                    <a:p>
                      <a:r>
                        <a:rPr lang="en-US" sz="1600">
                          <a:solidFill>
                            <a:schemeClr val="bg1"/>
                          </a:solidFill>
                          <a:latin typeface="Source Sans Pro" panose="020B0503030403020204" pitchFamily="34" charset="0"/>
                          <a:ea typeface="Source Sans Pro" panose="020B0503030403020204" pitchFamily="34" charset="0"/>
                        </a:rPr>
                        <a:t>Constructing walls for a new office, purchasing a trailer to hold supplies</a:t>
                      </a:r>
                    </a:p>
                  </a:txBody>
                  <a:tcPr>
                    <a:noFill/>
                  </a:tcPr>
                </a:tc>
                <a:extLst>
                  <a:ext uri="{0D108BD9-81ED-4DB2-BD59-A6C34878D82A}">
                    <a16:rowId xmlns:a16="http://schemas.microsoft.com/office/drawing/2014/main" val="2453085902"/>
                  </a:ext>
                </a:extLst>
              </a:tr>
              <a:tr h="370840">
                <a:tc>
                  <a:txBody>
                    <a:bodyPr/>
                    <a:lstStyle/>
                    <a:p>
                      <a:r>
                        <a:rPr lang="en-US" sz="1600">
                          <a:solidFill>
                            <a:schemeClr val="bg1"/>
                          </a:solidFill>
                          <a:latin typeface="Source Sans Pro" panose="020B0503030403020204" pitchFamily="34" charset="0"/>
                          <a:ea typeface="Source Sans Pro" panose="020B0503030403020204" pitchFamily="34" charset="0"/>
                        </a:rPr>
                        <a:t>Airfare or any out-of-state travel or lodging</a:t>
                      </a:r>
                    </a:p>
                  </a:txBody>
                  <a:tcPr>
                    <a:noFill/>
                  </a:tcPr>
                </a:tc>
                <a:tc>
                  <a:txBody>
                    <a:bodyPr/>
                    <a:lstStyle/>
                    <a:p>
                      <a:r>
                        <a:rPr lang="en-US" sz="1600">
                          <a:solidFill>
                            <a:schemeClr val="bg1"/>
                          </a:solidFill>
                          <a:latin typeface="Source Sans Pro" panose="020B0503030403020204" pitchFamily="34" charset="0"/>
                          <a:ea typeface="Source Sans Pro" panose="020B0503030403020204" pitchFamily="34" charset="0"/>
                        </a:rPr>
                        <a:t>Purchasing a flight to a conference, reimbursement for mileage for a conference that took place out of state.</a:t>
                      </a:r>
                    </a:p>
                  </a:txBody>
                  <a:tcPr>
                    <a:noFill/>
                  </a:tcPr>
                </a:tc>
                <a:extLst>
                  <a:ext uri="{0D108BD9-81ED-4DB2-BD59-A6C34878D82A}">
                    <a16:rowId xmlns:a16="http://schemas.microsoft.com/office/drawing/2014/main" val="631617024"/>
                  </a:ext>
                </a:extLst>
              </a:tr>
              <a:tr h="370840">
                <a:tc>
                  <a:txBody>
                    <a:bodyPr/>
                    <a:lstStyle/>
                    <a:p>
                      <a:r>
                        <a:rPr lang="en-US" sz="1600">
                          <a:solidFill>
                            <a:schemeClr val="bg1"/>
                          </a:solidFill>
                          <a:latin typeface="Source Sans Pro" panose="020B0503030403020204" pitchFamily="34" charset="0"/>
                          <a:ea typeface="Source Sans Pro" panose="020B0503030403020204" pitchFamily="34" charset="0"/>
                        </a:rPr>
                        <a:t>Equipment (only allowable with prior consent from DPH)</a:t>
                      </a:r>
                    </a:p>
                  </a:txBody>
                  <a:tcPr>
                    <a:noFill/>
                  </a:tcPr>
                </a:tc>
                <a:tc>
                  <a:txBody>
                    <a:bodyPr/>
                    <a:lstStyle/>
                    <a:p>
                      <a:r>
                        <a:rPr lang="en-US" sz="1600">
                          <a:solidFill>
                            <a:schemeClr val="bg1"/>
                          </a:solidFill>
                          <a:latin typeface="Source Sans Pro" panose="020B0503030403020204" pitchFamily="34" charset="0"/>
                          <a:ea typeface="Source Sans Pro" panose="020B0503030403020204" pitchFamily="34" charset="0"/>
                        </a:rPr>
                        <a:t>Purchasing a new generator for a municipal building or for the organization</a:t>
                      </a:r>
                    </a:p>
                  </a:txBody>
                  <a:tcPr>
                    <a:noFill/>
                  </a:tcPr>
                </a:tc>
                <a:extLst>
                  <a:ext uri="{0D108BD9-81ED-4DB2-BD59-A6C34878D82A}">
                    <a16:rowId xmlns:a16="http://schemas.microsoft.com/office/drawing/2014/main" val="1111815320"/>
                  </a:ext>
                </a:extLst>
              </a:tr>
              <a:tr h="370840">
                <a:tc>
                  <a:txBody>
                    <a:bodyPr/>
                    <a:lstStyle/>
                    <a:p>
                      <a:r>
                        <a:rPr lang="en-US" sz="1600">
                          <a:solidFill>
                            <a:schemeClr val="bg1"/>
                          </a:solidFill>
                          <a:latin typeface="Source Sans Pro" panose="020B0503030403020204" pitchFamily="34" charset="0"/>
                          <a:ea typeface="Source Sans Pro" panose="020B0503030403020204" pitchFamily="34" charset="0"/>
                        </a:rPr>
                        <a:t>Academic programs such as associates, bachelors, masters, and doctoral programs</a:t>
                      </a:r>
                    </a:p>
                  </a:txBody>
                  <a:tcPr>
                    <a:noFill/>
                  </a:tcPr>
                </a:tc>
                <a:tc>
                  <a:txBody>
                    <a:bodyPr/>
                    <a:lstStyle/>
                    <a:p>
                      <a:r>
                        <a:rPr lang="en-US" sz="1600">
                          <a:solidFill>
                            <a:schemeClr val="bg1"/>
                          </a:solidFill>
                          <a:latin typeface="Source Sans Pro" panose="020B0503030403020204" pitchFamily="34" charset="0"/>
                          <a:ea typeface="Source Sans Pro" panose="020B0503030403020204" pitchFamily="34" charset="0"/>
                        </a:rPr>
                        <a:t>Paying the tuition for a course that offers undergraduate or graduate credit</a:t>
                      </a:r>
                    </a:p>
                  </a:txBody>
                  <a:tcPr>
                    <a:noFill/>
                  </a:tcPr>
                </a:tc>
                <a:extLst>
                  <a:ext uri="{0D108BD9-81ED-4DB2-BD59-A6C34878D82A}">
                    <a16:rowId xmlns:a16="http://schemas.microsoft.com/office/drawing/2014/main" val="4267518660"/>
                  </a:ext>
                </a:extLst>
              </a:tr>
              <a:tr h="370840">
                <a:tc>
                  <a:txBody>
                    <a:bodyPr/>
                    <a:lstStyle/>
                    <a:p>
                      <a:r>
                        <a:rPr lang="en-US" sz="1600">
                          <a:solidFill>
                            <a:schemeClr val="bg1"/>
                          </a:solidFill>
                          <a:latin typeface="Source Sans Pro" panose="020B0503030403020204" pitchFamily="34" charset="0"/>
                          <a:ea typeface="Source Sans Pro" panose="020B0503030403020204" pitchFamily="34" charset="0"/>
                        </a:rPr>
                        <a:t>Multiyear Service Payments</a:t>
                      </a:r>
                    </a:p>
                  </a:txBody>
                  <a:tcPr>
                    <a:noFill/>
                  </a:tcPr>
                </a:tc>
                <a:tc>
                  <a:txBody>
                    <a:bodyPr/>
                    <a:lstStyle/>
                    <a:p>
                      <a:r>
                        <a:rPr lang="en-US" sz="1600">
                          <a:solidFill>
                            <a:schemeClr val="bg1"/>
                          </a:solidFill>
                          <a:latin typeface="Source Sans Pro" panose="020B0503030403020204" pitchFamily="34" charset="0"/>
                          <a:ea typeface="Source Sans Pro" panose="020B0503030403020204" pitchFamily="34" charset="0"/>
                        </a:rPr>
                        <a:t>A contract for Software services paid upfront that extends past the contract period.</a:t>
                      </a:r>
                    </a:p>
                  </a:txBody>
                  <a:tcPr>
                    <a:noFill/>
                  </a:tcPr>
                </a:tc>
                <a:extLst>
                  <a:ext uri="{0D108BD9-81ED-4DB2-BD59-A6C34878D82A}">
                    <a16:rowId xmlns:a16="http://schemas.microsoft.com/office/drawing/2014/main" val="893199922"/>
                  </a:ext>
                </a:extLst>
              </a:tr>
            </a:tbl>
          </a:graphicData>
        </a:graphic>
      </p:graphicFrame>
    </p:spTree>
    <p:extLst>
      <p:ext uri="{BB962C8B-B14F-4D97-AF65-F5344CB8AC3E}">
        <p14:creationId xmlns:p14="http://schemas.microsoft.com/office/powerpoint/2010/main" val="2024800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08548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A9AC8-4A52-E87A-AC0A-962FE6237E82}"/>
              </a:ext>
            </a:extLst>
          </p:cNvPr>
          <p:cNvSpPr>
            <a:spLocks noGrp="1"/>
          </p:cNvSpPr>
          <p:nvPr>
            <p:ph type="title"/>
          </p:nvPr>
        </p:nvSpPr>
        <p:spPr/>
        <p:txBody>
          <a:bodyPr>
            <a:normAutofit/>
          </a:bodyPr>
          <a:lstStyle/>
          <a:p>
            <a:pPr algn="ctr"/>
            <a:r>
              <a:rPr lang="en-US" sz="4200">
                <a:solidFill>
                  <a:schemeClr val="bg1"/>
                </a:solidFill>
                <a:latin typeface="Source Sans Pro" panose="020B0503030403020204" pitchFamily="34" charset="0"/>
                <a:ea typeface="Source Sans Pro" panose="020B0503030403020204" pitchFamily="34" charset="0"/>
              </a:rPr>
              <a:t>List of all towns included in the Training Hub:</a:t>
            </a:r>
            <a:endParaRPr lang="en-US" sz="4200">
              <a:solidFill>
                <a:schemeClr val="bg1"/>
              </a:solidFill>
            </a:endParaRPr>
          </a:p>
        </p:txBody>
      </p:sp>
      <p:sp>
        <p:nvSpPr>
          <p:cNvPr id="3" name="Content Placeholder 2">
            <a:extLst>
              <a:ext uri="{FF2B5EF4-FFF2-40B4-BE49-F238E27FC236}">
                <a16:creationId xmlns:a16="http://schemas.microsoft.com/office/drawing/2014/main" id="{BED19428-3D25-64CA-16F6-0BA029358897}"/>
              </a:ext>
            </a:extLst>
          </p:cNvPr>
          <p:cNvSpPr>
            <a:spLocks noGrp="1"/>
          </p:cNvSpPr>
          <p:nvPr>
            <p:ph sz="half" idx="1"/>
          </p:nvPr>
        </p:nvSpPr>
        <p:spPr>
          <a:xfrm>
            <a:off x="838200" y="1703842"/>
            <a:ext cx="5376333" cy="4351338"/>
          </a:xfrm>
        </p:spPr>
        <p:txBody>
          <a:bodyPr vert="horz" lIns="91440" tIns="45720" rIns="91440" bIns="45720" rtlCol="0" anchor="t">
            <a:normAutofit fontScale="25000" lnSpcReduction="20000"/>
          </a:bodyPr>
          <a:lstStyle/>
          <a:p>
            <a:pPr marL="457200" lvl="1" indent="0">
              <a:buNone/>
            </a:pPr>
            <a:r>
              <a:rPr lang="en-US" dirty="0"/>
              <a:t>	</a:t>
            </a:r>
          </a:p>
          <a:p>
            <a:pPr marL="457200" lvl="1" indent="0">
              <a:buNone/>
            </a:pPr>
            <a:r>
              <a:rPr lang="en-US" sz="3400" dirty="0">
                <a:solidFill>
                  <a:schemeClr val="bg1"/>
                </a:solidFill>
              </a:rPr>
              <a:t>Barnstable:</a:t>
            </a:r>
            <a:endParaRPr lang="en-US" sz="3400" dirty="0">
              <a:solidFill>
                <a:schemeClr val="bg1"/>
              </a:solidFill>
              <a:cs typeface="Calibri"/>
            </a:endParaRPr>
          </a:p>
          <a:p>
            <a:pPr marL="457200" lvl="1" indent="0">
              <a:buNone/>
            </a:pPr>
            <a:r>
              <a:rPr lang="en-US" sz="3400" dirty="0">
                <a:solidFill>
                  <a:schemeClr val="bg1"/>
                </a:solidFill>
              </a:rPr>
              <a:t>                  Barnstable</a:t>
            </a:r>
            <a:endParaRPr lang="en-US" sz="3400" dirty="0">
              <a:solidFill>
                <a:schemeClr val="bg1"/>
              </a:solidFill>
              <a:cs typeface="Calibri"/>
            </a:endParaRPr>
          </a:p>
          <a:p>
            <a:pPr marL="457200" lvl="1" indent="0">
              <a:buNone/>
            </a:pPr>
            <a:r>
              <a:rPr lang="en-US" sz="3400" dirty="0">
                <a:solidFill>
                  <a:schemeClr val="bg1"/>
                </a:solidFill>
              </a:rPr>
              <a:t>                  Bourne</a:t>
            </a:r>
            <a:endParaRPr lang="en-US" sz="3400" dirty="0">
              <a:solidFill>
                <a:schemeClr val="bg1"/>
              </a:solidFill>
              <a:cs typeface="Calibri"/>
            </a:endParaRPr>
          </a:p>
          <a:p>
            <a:pPr marL="457200" lvl="1" indent="0">
              <a:buNone/>
            </a:pPr>
            <a:r>
              <a:rPr lang="en-US" sz="3400" dirty="0">
                <a:solidFill>
                  <a:schemeClr val="bg1"/>
                </a:solidFill>
              </a:rPr>
              <a:t>	Brewster</a:t>
            </a:r>
            <a:endParaRPr lang="en-US" sz="3400" dirty="0">
              <a:solidFill>
                <a:schemeClr val="bg1"/>
              </a:solidFill>
              <a:cs typeface="Calibri"/>
            </a:endParaRPr>
          </a:p>
          <a:p>
            <a:pPr marL="457200" lvl="1" indent="0">
              <a:buNone/>
            </a:pPr>
            <a:r>
              <a:rPr lang="en-US" sz="3400" dirty="0">
                <a:solidFill>
                  <a:schemeClr val="bg1"/>
                </a:solidFill>
              </a:rPr>
              <a:t>	Chatham</a:t>
            </a:r>
            <a:endParaRPr lang="en-US" sz="3400" dirty="0">
              <a:solidFill>
                <a:schemeClr val="bg1"/>
              </a:solidFill>
              <a:cs typeface="Calibri"/>
            </a:endParaRPr>
          </a:p>
          <a:p>
            <a:pPr marL="457200" lvl="1" indent="0">
              <a:buNone/>
            </a:pPr>
            <a:r>
              <a:rPr lang="en-US" sz="3400" dirty="0">
                <a:solidFill>
                  <a:schemeClr val="bg1"/>
                </a:solidFill>
              </a:rPr>
              <a:t>	Dennis </a:t>
            </a:r>
            <a:endParaRPr lang="en-US" sz="3400" dirty="0">
              <a:solidFill>
                <a:schemeClr val="bg1"/>
              </a:solidFill>
              <a:cs typeface="Calibri"/>
            </a:endParaRPr>
          </a:p>
          <a:p>
            <a:pPr marL="457200" lvl="1" indent="0">
              <a:buNone/>
            </a:pPr>
            <a:r>
              <a:rPr lang="en-US" sz="3400" dirty="0">
                <a:solidFill>
                  <a:schemeClr val="bg1"/>
                </a:solidFill>
              </a:rPr>
              <a:t>	Eastham</a:t>
            </a:r>
            <a:endParaRPr lang="en-US" sz="3400" dirty="0">
              <a:solidFill>
                <a:schemeClr val="bg1"/>
              </a:solidFill>
              <a:cs typeface="Calibri"/>
            </a:endParaRPr>
          </a:p>
          <a:p>
            <a:pPr marL="457200" lvl="1" indent="0">
              <a:buNone/>
            </a:pPr>
            <a:r>
              <a:rPr lang="en-US" sz="3400" dirty="0">
                <a:solidFill>
                  <a:schemeClr val="bg1"/>
                </a:solidFill>
                <a:cs typeface="Calibri"/>
              </a:rPr>
              <a:t>                  Falmouth</a:t>
            </a:r>
            <a:endParaRPr lang="en-US" sz="3400" dirty="0">
              <a:solidFill>
                <a:schemeClr val="bg1"/>
              </a:solidFill>
            </a:endParaRPr>
          </a:p>
          <a:p>
            <a:pPr marL="457200" lvl="1" indent="0">
              <a:buNone/>
            </a:pPr>
            <a:r>
              <a:rPr lang="en-US" sz="3400" dirty="0">
                <a:solidFill>
                  <a:schemeClr val="bg1"/>
                </a:solidFill>
              </a:rPr>
              <a:t>	Harwich</a:t>
            </a:r>
            <a:endParaRPr lang="en-US" sz="3400" dirty="0">
              <a:solidFill>
                <a:schemeClr val="bg1"/>
              </a:solidFill>
              <a:cs typeface="Calibri"/>
            </a:endParaRPr>
          </a:p>
          <a:p>
            <a:pPr marL="457200" lvl="1" indent="0">
              <a:buNone/>
            </a:pPr>
            <a:r>
              <a:rPr lang="en-US" sz="3400" dirty="0">
                <a:solidFill>
                  <a:schemeClr val="bg1"/>
                </a:solidFill>
              </a:rPr>
              <a:t>	Mashpee</a:t>
            </a:r>
            <a:endParaRPr lang="en-US" sz="3400" dirty="0">
              <a:solidFill>
                <a:schemeClr val="bg1"/>
              </a:solidFill>
              <a:cs typeface="Calibri"/>
            </a:endParaRPr>
          </a:p>
          <a:p>
            <a:pPr marL="457200" lvl="1" indent="0">
              <a:buNone/>
            </a:pPr>
            <a:r>
              <a:rPr lang="en-US" sz="3400" dirty="0">
                <a:solidFill>
                  <a:schemeClr val="bg1"/>
                </a:solidFill>
              </a:rPr>
              <a:t>	Orleans</a:t>
            </a:r>
            <a:endParaRPr lang="en-US" sz="3400" dirty="0">
              <a:solidFill>
                <a:schemeClr val="bg1"/>
              </a:solidFill>
              <a:cs typeface="Calibri"/>
            </a:endParaRPr>
          </a:p>
          <a:p>
            <a:pPr marL="457200" lvl="1" indent="0">
              <a:buNone/>
            </a:pPr>
            <a:r>
              <a:rPr lang="en-US" sz="3400" dirty="0">
                <a:solidFill>
                  <a:schemeClr val="bg1"/>
                </a:solidFill>
              </a:rPr>
              <a:t>	Provincetown</a:t>
            </a:r>
            <a:endParaRPr lang="en-US" sz="3400" dirty="0">
              <a:solidFill>
                <a:schemeClr val="bg1"/>
              </a:solidFill>
              <a:cs typeface="Calibri"/>
            </a:endParaRPr>
          </a:p>
          <a:p>
            <a:pPr marL="457200" lvl="1" indent="0">
              <a:buNone/>
            </a:pPr>
            <a:r>
              <a:rPr lang="en-US" sz="3400" dirty="0">
                <a:solidFill>
                  <a:schemeClr val="bg1"/>
                </a:solidFill>
              </a:rPr>
              <a:t>	Sandwich</a:t>
            </a:r>
            <a:endParaRPr lang="en-US" sz="3400" dirty="0">
              <a:solidFill>
                <a:schemeClr val="bg1"/>
              </a:solidFill>
              <a:cs typeface="Calibri"/>
            </a:endParaRPr>
          </a:p>
          <a:p>
            <a:pPr marL="457200" lvl="1" indent="0">
              <a:buNone/>
            </a:pPr>
            <a:r>
              <a:rPr lang="en-US" sz="3400" dirty="0">
                <a:solidFill>
                  <a:schemeClr val="bg1"/>
                </a:solidFill>
              </a:rPr>
              <a:t>	Truro</a:t>
            </a:r>
            <a:endParaRPr lang="en-US" sz="3400" dirty="0">
              <a:solidFill>
                <a:schemeClr val="bg1"/>
              </a:solidFill>
              <a:cs typeface="Calibri"/>
            </a:endParaRPr>
          </a:p>
          <a:p>
            <a:pPr marL="457200" lvl="1" indent="0">
              <a:buNone/>
            </a:pPr>
            <a:r>
              <a:rPr lang="en-US" sz="3400" dirty="0">
                <a:solidFill>
                  <a:schemeClr val="bg1"/>
                </a:solidFill>
              </a:rPr>
              <a:t>	Wellfleet</a:t>
            </a:r>
            <a:endParaRPr lang="en-US" sz="3400" dirty="0">
              <a:solidFill>
                <a:schemeClr val="bg1"/>
              </a:solidFill>
              <a:cs typeface="Calibri"/>
            </a:endParaRPr>
          </a:p>
          <a:p>
            <a:pPr marL="457200" lvl="1" indent="0">
              <a:buNone/>
            </a:pPr>
            <a:r>
              <a:rPr lang="en-US" sz="3400" dirty="0">
                <a:solidFill>
                  <a:schemeClr val="bg1"/>
                </a:solidFill>
                <a:cs typeface="Calibri"/>
              </a:rPr>
              <a:t>                  Yarmouth</a:t>
            </a:r>
          </a:p>
          <a:p>
            <a:pPr marL="457200" lvl="1" indent="0">
              <a:buNone/>
            </a:pPr>
            <a:endParaRPr lang="en-US" sz="3400">
              <a:solidFill>
                <a:schemeClr val="bg1"/>
              </a:solidFill>
            </a:endParaRPr>
          </a:p>
          <a:p>
            <a:pPr marL="457200" lvl="1" indent="0">
              <a:buNone/>
            </a:pPr>
            <a:r>
              <a:rPr lang="en-US" sz="3400" dirty="0">
                <a:solidFill>
                  <a:schemeClr val="bg1"/>
                </a:solidFill>
              </a:rPr>
              <a:t>Nantucket:</a:t>
            </a:r>
            <a:endParaRPr lang="en-US" sz="3400" dirty="0">
              <a:solidFill>
                <a:schemeClr val="bg1"/>
              </a:solidFill>
              <a:cs typeface="Calibri"/>
            </a:endParaRPr>
          </a:p>
          <a:p>
            <a:pPr marL="457200" lvl="1" indent="0">
              <a:buNone/>
            </a:pPr>
            <a:r>
              <a:rPr lang="en-US" sz="3400" dirty="0">
                <a:solidFill>
                  <a:schemeClr val="bg1"/>
                </a:solidFill>
              </a:rPr>
              <a:t>	Aquinnah</a:t>
            </a:r>
            <a:endParaRPr lang="en-US" sz="3400" dirty="0">
              <a:solidFill>
                <a:schemeClr val="bg1"/>
              </a:solidFill>
              <a:cs typeface="Calibri"/>
            </a:endParaRPr>
          </a:p>
          <a:p>
            <a:pPr marL="457200" lvl="1" indent="0">
              <a:buNone/>
            </a:pPr>
            <a:r>
              <a:rPr lang="en-US" sz="3400" dirty="0">
                <a:solidFill>
                  <a:schemeClr val="bg1"/>
                </a:solidFill>
              </a:rPr>
              <a:t>	Chilmark</a:t>
            </a:r>
            <a:endParaRPr lang="en-US" sz="3400" dirty="0">
              <a:solidFill>
                <a:schemeClr val="bg1"/>
              </a:solidFill>
              <a:cs typeface="Calibri"/>
            </a:endParaRPr>
          </a:p>
          <a:p>
            <a:pPr marL="457200" lvl="1" indent="0">
              <a:buNone/>
            </a:pPr>
            <a:r>
              <a:rPr lang="en-US" sz="3400" dirty="0">
                <a:solidFill>
                  <a:schemeClr val="bg1"/>
                </a:solidFill>
              </a:rPr>
              <a:t>	Edgartown</a:t>
            </a:r>
            <a:endParaRPr lang="en-US" sz="3400" dirty="0">
              <a:solidFill>
                <a:schemeClr val="bg1"/>
              </a:solidFill>
              <a:cs typeface="Calibri"/>
            </a:endParaRPr>
          </a:p>
          <a:p>
            <a:pPr marL="457200" lvl="1" indent="0">
              <a:buNone/>
            </a:pPr>
            <a:r>
              <a:rPr lang="en-US" sz="3400" dirty="0">
                <a:solidFill>
                  <a:schemeClr val="bg1"/>
                </a:solidFill>
              </a:rPr>
              <a:t>	</a:t>
            </a:r>
            <a:r>
              <a:rPr lang="en-US" sz="3400" dirty="0" err="1">
                <a:solidFill>
                  <a:schemeClr val="bg1"/>
                </a:solidFill>
              </a:rPr>
              <a:t>Gosnold</a:t>
            </a:r>
            <a:endParaRPr lang="en-US" sz="3400" dirty="0">
              <a:solidFill>
                <a:schemeClr val="bg1"/>
              </a:solidFill>
            </a:endParaRPr>
          </a:p>
          <a:p>
            <a:pPr marL="457200" lvl="1" indent="0">
              <a:buNone/>
            </a:pPr>
            <a:r>
              <a:rPr lang="en-US" sz="3400" dirty="0">
                <a:solidFill>
                  <a:schemeClr val="bg1"/>
                </a:solidFill>
              </a:rPr>
              <a:t>	Nantucket</a:t>
            </a:r>
            <a:endParaRPr lang="en-US" sz="3400" dirty="0">
              <a:solidFill>
                <a:schemeClr val="bg1"/>
              </a:solidFill>
              <a:cs typeface="Calibri"/>
            </a:endParaRPr>
          </a:p>
          <a:p>
            <a:pPr marL="457200" lvl="1" indent="0">
              <a:buNone/>
            </a:pPr>
            <a:r>
              <a:rPr lang="en-US" sz="3400" dirty="0">
                <a:solidFill>
                  <a:schemeClr val="bg1"/>
                </a:solidFill>
              </a:rPr>
              <a:t>	Oak Bluffs</a:t>
            </a:r>
            <a:endParaRPr lang="en-US" sz="3400" dirty="0">
              <a:solidFill>
                <a:schemeClr val="bg1"/>
              </a:solidFill>
              <a:cs typeface="Calibri"/>
            </a:endParaRPr>
          </a:p>
          <a:p>
            <a:pPr marL="457200" lvl="1" indent="0">
              <a:buNone/>
            </a:pPr>
            <a:r>
              <a:rPr lang="en-US" sz="3400" dirty="0">
                <a:solidFill>
                  <a:schemeClr val="bg1"/>
                </a:solidFill>
              </a:rPr>
              <a:t>	Tisbury</a:t>
            </a:r>
            <a:endParaRPr lang="en-US" sz="3400" dirty="0">
              <a:solidFill>
                <a:schemeClr val="bg1"/>
              </a:solidFill>
              <a:cs typeface="Calibri"/>
            </a:endParaRPr>
          </a:p>
          <a:p>
            <a:pPr marL="457200" lvl="1" indent="0">
              <a:buNone/>
            </a:pPr>
            <a:r>
              <a:rPr lang="en-US" sz="3400" dirty="0">
                <a:solidFill>
                  <a:schemeClr val="bg1"/>
                </a:solidFill>
              </a:rPr>
              <a:t>	West Tisbury</a:t>
            </a:r>
            <a:endParaRPr lang="en-US" sz="3400" dirty="0">
              <a:solidFill>
                <a:schemeClr val="bg1"/>
              </a:solidFill>
              <a:cs typeface="Calibri"/>
            </a:endParaRPr>
          </a:p>
          <a:p>
            <a:pPr marL="457200" lvl="1" indent="0">
              <a:buNone/>
            </a:pPr>
            <a:endParaRPr lang="en-US"/>
          </a:p>
        </p:txBody>
      </p:sp>
      <p:sp>
        <p:nvSpPr>
          <p:cNvPr id="4" name="Content Placeholder 3">
            <a:extLst>
              <a:ext uri="{FF2B5EF4-FFF2-40B4-BE49-F238E27FC236}">
                <a16:creationId xmlns:a16="http://schemas.microsoft.com/office/drawing/2014/main" id="{584E9A77-7EE0-B25F-BDFB-7EA5E45FCCB6}"/>
              </a:ext>
            </a:extLst>
          </p:cNvPr>
          <p:cNvSpPr>
            <a:spLocks noGrp="1"/>
          </p:cNvSpPr>
          <p:nvPr>
            <p:ph sz="half" idx="2"/>
          </p:nvPr>
        </p:nvSpPr>
        <p:spPr>
          <a:xfrm>
            <a:off x="3496733" y="1825625"/>
            <a:ext cx="2717800" cy="4351338"/>
          </a:xfrm>
        </p:spPr>
        <p:txBody>
          <a:bodyPr>
            <a:normAutofit fontScale="25000" lnSpcReduction="20000"/>
          </a:bodyPr>
          <a:lstStyle/>
          <a:p>
            <a:pPr marL="457200" lvl="1" indent="0">
              <a:buNone/>
            </a:pPr>
            <a:r>
              <a:rPr lang="en-US" sz="3400">
                <a:solidFill>
                  <a:schemeClr val="bg1"/>
                </a:solidFill>
              </a:rPr>
              <a:t>Halifax:	</a:t>
            </a:r>
          </a:p>
          <a:p>
            <a:pPr marL="457200" lvl="1" indent="0">
              <a:buNone/>
            </a:pPr>
            <a:r>
              <a:rPr lang="en-US" sz="3400">
                <a:solidFill>
                  <a:schemeClr val="bg1"/>
                </a:solidFill>
              </a:rPr>
              <a:t>	Bridgewater</a:t>
            </a:r>
          </a:p>
          <a:p>
            <a:pPr marL="457200" lvl="1" indent="0">
              <a:buNone/>
            </a:pPr>
            <a:r>
              <a:rPr lang="en-US" sz="3400">
                <a:solidFill>
                  <a:schemeClr val="bg1"/>
                </a:solidFill>
              </a:rPr>
              <a:t>	East Bridgewater</a:t>
            </a:r>
          </a:p>
          <a:p>
            <a:pPr marL="457200" lvl="1" indent="0">
              <a:buNone/>
            </a:pPr>
            <a:r>
              <a:rPr lang="en-US" sz="3400">
                <a:solidFill>
                  <a:schemeClr val="bg1"/>
                </a:solidFill>
              </a:rPr>
              <a:t>	Halifax</a:t>
            </a:r>
          </a:p>
          <a:p>
            <a:pPr marL="457200" lvl="1" indent="0">
              <a:buNone/>
            </a:pPr>
            <a:r>
              <a:rPr lang="en-US" sz="3400">
                <a:solidFill>
                  <a:schemeClr val="bg1"/>
                </a:solidFill>
              </a:rPr>
              <a:t>	Middleborough</a:t>
            </a:r>
          </a:p>
          <a:p>
            <a:pPr marL="457200" lvl="1" indent="0">
              <a:buNone/>
            </a:pPr>
            <a:r>
              <a:rPr lang="en-US" sz="3400">
                <a:solidFill>
                  <a:schemeClr val="bg1"/>
                </a:solidFill>
              </a:rPr>
              <a:t>	Raynham</a:t>
            </a:r>
          </a:p>
          <a:p>
            <a:pPr marL="457200" lvl="1" indent="0">
              <a:buNone/>
            </a:pPr>
            <a:r>
              <a:rPr lang="en-US" sz="3400">
                <a:solidFill>
                  <a:schemeClr val="bg1"/>
                </a:solidFill>
              </a:rPr>
              <a:t>	West Bridgewater</a:t>
            </a:r>
          </a:p>
          <a:p>
            <a:pPr marL="457200" lvl="1" indent="0">
              <a:buNone/>
            </a:pPr>
            <a:r>
              <a:rPr lang="en-US" sz="3400">
                <a:solidFill>
                  <a:schemeClr val="bg1"/>
                </a:solidFill>
              </a:rPr>
              <a:t>	</a:t>
            </a:r>
          </a:p>
          <a:p>
            <a:pPr marL="457200" lvl="1" indent="0">
              <a:buNone/>
            </a:pPr>
            <a:r>
              <a:rPr lang="en-US" sz="3400">
                <a:solidFill>
                  <a:schemeClr val="bg1"/>
                </a:solidFill>
              </a:rPr>
              <a:t>Kingston:</a:t>
            </a:r>
          </a:p>
          <a:p>
            <a:pPr marL="457200" lvl="1" indent="0">
              <a:buNone/>
            </a:pPr>
            <a:r>
              <a:rPr lang="en-US" sz="3400">
                <a:solidFill>
                  <a:schemeClr val="bg1"/>
                </a:solidFill>
              </a:rPr>
              <a:t>	Carver</a:t>
            </a:r>
          </a:p>
          <a:p>
            <a:pPr marL="457200" lvl="1" indent="0">
              <a:buNone/>
            </a:pPr>
            <a:r>
              <a:rPr lang="en-US" sz="3400">
                <a:solidFill>
                  <a:schemeClr val="bg1"/>
                </a:solidFill>
              </a:rPr>
              <a:t>	Kingston</a:t>
            </a:r>
          </a:p>
          <a:p>
            <a:pPr marL="457200" lvl="1" indent="0">
              <a:buNone/>
            </a:pPr>
            <a:r>
              <a:rPr lang="en-US" sz="3400">
                <a:solidFill>
                  <a:schemeClr val="bg1"/>
                </a:solidFill>
              </a:rPr>
              <a:t>	Plymouth</a:t>
            </a:r>
          </a:p>
          <a:p>
            <a:pPr marL="457200" lvl="1" indent="0">
              <a:buNone/>
            </a:pPr>
            <a:r>
              <a:rPr lang="en-US" sz="3400">
                <a:solidFill>
                  <a:schemeClr val="bg1"/>
                </a:solidFill>
              </a:rPr>
              <a:t>	Plympton</a:t>
            </a:r>
          </a:p>
          <a:p>
            <a:pPr marL="457200" lvl="1" indent="0">
              <a:buNone/>
            </a:pPr>
            <a:r>
              <a:rPr lang="en-US" sz="3400">
                <a:solidFill>
                  <a:schemeClr val="bg1"/>
                </a:solidFill>
              </a:rPr>
              <a:t>	Wareham</a:t>
            </a:r>
          </a:p>
          <a:p>
            <a:endParaRPr lang="en-US" sz="3200">
              <a:solidFill>
                <a:schemeClr val="bg1"/>
              </a:solidFill>
              <a:latin typeface="Source Sans Pro" panose="020B0503030403020204" pitchFamily="34" charset="0"/>
              <a:ea typeface="Source Sans Pro" panose="020B0503030403020204" pitchFamily="34" charset="0"/>
            </a:endParaRPr>
          </a:p>
        </p:txBody>
      </p:sp>
      <p:sp>
        <p:nvSpPr>
          <p:cNvPr id="8" name="AutoShape 3">
            <a:extLst>
              <a:ext uri="{FF2B5EF4-FFF2-40B4-BE49-F238E27FC236}">
                <a16:creationId xmlns:a16="http://schemas.microsoft.com/office/drawing/2014/main" id="{19D89CE5-3998-FF80-DED3-958D41AB1341}"/>
              </a:ext>
            </a:extLst>
          </p:cNvPr>
          <p:cNvSpPr>
            <a:spLocks noChangeAspect="1" noChangeArrowheads="1" noTextEdit="1"/>
          </p:cNvSpPr>
          <p:nvPr/>
        </p:nvSpPr>
        <p:spPr bwMode="auto">
          <a:xfrm>
            <a:off x="6530975" y="1616075"/>
            <a:ext cx="4886325" cy="4298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C9FE2F10-D7D9-10E8-AF55-ED5E24DE50DC}"/>
              </a:ext>
            </a:extLst>
          </p:cNvPr>
          <p:cNvPicPr>
            <a:picLocks noChangeAspect="1"/>
          </p:cNvPicPr>
          <p:nvPr/>
        </p:nvPicPr>
        <p:blipFill>
          <a:blip r:embed="rId2"/>
          <a:stretch>
            <a:fillRect/>
          </a:stretch>
        </p:blipFill>
        <p:spPr>
          <a:xfrm>
            <a:off x="6604000" y="1765611"/>
            <a:ext cx="4817534" cy="3741644"/>
          </a:xfrm>
          <a:prstGeom prst="rect">
            <a:avLst/>
          </a:prstGeom>
        </p:spPr>
      </p:pic>
    </p:spTree>
    <p:extLst>
      <p:ext uri="{BB962C8B-B14F-4D97-AF65-F5344CB8AC3E}">
        <p14:creationId xmlns:p14="http://schemas.microsoft.com/office/powerpoint/2010/main" val="19794424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d996a60-0002-44c1-adff-d87d4b2fc00f">
      <Terms xmlns="http://schemas.microsoft.com/office/infopath/2007/PartnerControls"/>
    </lcf76f155ced4ddcb4097134ff3c332f>
    <TaxCatchAll xmlns="7e9aed54-38ee-4a77-ab99-b5cc82ec747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02EACFBD853E740839AFF28DA74B360" ma:contentTypeVersion="15" ma:contentTypeDescription="Create a new document." ma:contentTypeScope="" ma:versionID="e44ae7eba87bc7cfab93a271294c3871">
  <xsd:schema xmlns:xsd="http://www.w3.org/2001/XMLSchema" xmlns:xs="http://www.w3.org/2001/XMLSchema" xmlns:p="http://schemas.microsoft.com/office/2006/metadata/properties" xmlns:ns2="8d996a60-0002-44c1-adff-d87d4b2fc00f" xmlns:ns3="7e9aed54-38ee-4a77-ab99-b5cc82ec747d" targetNamespace="http://schemas.microsoft.com/office/2006/metadata/properties" ma:root="true" ma:fieldsID="47ac06fb3e939a2ddbc72eca6248f75f" ns2:_="" ns3:_="">
    <xsd:import namespace="8d996a60-0002-44c1-adff-d87d4b2fc00f"/>
    <xsd:import namespace="7e9aed54-38ee-4a77-ab99-b5cc82ec747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996a60-0002-44c1-adff-d87d4b2fc0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ceb9721-df7c-4dbc-8f19-77f5dc396abe"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e9aed54-38ee-4a77-ab99-b5cc82ec747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1e2f25da-42a1-40c7-95b0-750b85123426}" ma:internalName="TaxCatchAll" ma:showField="CatchAllData" ma:web="7e9aed54-38ee-4a77-ab99-b5cc82ec74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1F4B9F-AE6D-4E0B-B311-496BB0DFCE0F}">
  <ds:schemaRefs>
    <ds:schemaRef ds:uri="http://schemas.microsoft.com/sharepoint/v3/contenttype/forms"/>
  </ds:schemaRefs>
</ds:datastoreItem>
</file>

<file path=customXml/itemProps2.xml><?xml version="1.0" encoding="utf-8"?>
<ds:datastoreItem xmlns:ds="http://schemas.openxmlformats.org/officeDocument/2006/customXml" ds:itemID="{B0DC74C3-8CEE-489D-A82F-735445980147}">
  <ds:schemaRefs>
    <ds:schemaRef ds:uri="7e9aed54-38ee-4a77-ab99-b5cc82ec747d"/>
    <ds:schemaRef ds:uri="8d996a60-0002-44c1-adff-d87d4b2fc00f"/>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D4FBE9C9-13B2-4865-B459-2FABB1C31F7C}"/>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0</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Regional Field Training Hub</vt:lpstr>
      <vt:lpstr>Background</vt:lpstr>
      <vt:lpstr>Recommendations of the Special Commission:</vt:lpstr>
      <vt:lpstr>Requirements</vt:lpstr>
      <vt:lpstr>Requirements</vt:lpstr>
      <vt:lpstr>Requirements</vt:lpstr>
      <vt:lpstr>Allowable Expenses: </vt:lpstr>
      <vt:lpstr>Allowable Expenses: </vt:lpstr>
      <vt:lpstr>Allowable Expenses: </vt:lpstr>
      <vt:lpstr>Allowable Expenses: </vt:lpstr>
      <vt:lpstr>Allowable Expenses: </vt:lpstr>
      <vt:lpstr>Unallowable Expenses: </vt:lpstr>
      <vt:lpstr>List of all towns included in the Training Hub: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C.A.P.E. Public Health Collaborative</dc:title>
  <dc:creator>Maddy Bourgeois</dc:creator>
  <cp:revision>15</cp:revision>
  <dcterms:created xsi:type="dcterms:W3CDTF">2023-07-10T13:56:06Z</dcterms:created>
  <dcterms:modified xsi:type="dcterms:W3CDTF">2026-08-05T14:19:36Z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0x010100502EACFBD853E740839AFF28DA74B360</vt:lpwstr>
  </property>
  <property fmtid="{D5CDD505-2E9C-101B-9397-08002B2CF9AE}" pid="3" name="MediaServiceImageTags">
    <vt:lpwstr/>
  </property>
  <property fmtid="{D5CDD505-2E9C-101B-9397-08002B2CF9AE}" pid="4" name="MSIP_Label_4b8ca930-c773-4612-ba57-7600e9043226_Enabled">
    <vt:lpwstr>true</vt:lpwstr>
  </property>
  <property fmtid="{D5CDD505-2E9C-101B-9397-08002B2CF9AE}" pid="5" name="MSIP_Label_4b8ca930-c773-4612-ba57-7600e9043226_SetDate">
    <vt:lpwstr>2024-06-06T15:59:14Z</vt:lpwstr>
  </property>
  <property fmtid="{D5CDD505-2E9C-101B-9397-08002B2CF9AE}" pid="6" name="MSIP_Label_4b8ca930-c773-4612-ba57-7600e9043226_Method">
    <vt:lpwstr>Standard</vt:lpwstr>
  </property>
  <property fmtid="{D5CDD505-2E9C-101B-9397-08002B2CF9AE}" pid="7" name="MSIP_Label_4b8ca930-c773-4612-ba57-7600e9043226_Name">
    <vt:lpwstr>defa4170-0d19-0005-0004-bc88714345d2</vt:lpwstr>
  </property>
  <property fmtid="{D5CDD505-2E9C-101B-9397-08002B2CF9AE}" pid="8" name="MSIP_Label_4b8ca930-c773-4612-ba57-7600e9043226_SiteId">
    <vt:lpwstr>84475217-b423-48db-b766-ed4bbbea74f1</vt:lpwstr>
  </property>
  <property fmtid="{D5CDD505-2E9C-101B-9397-08002B2CF9AE}" pid="9" name="MSIP_Label_4b8ca930-c773-4612-ba57-7600e9043226_ActionId">
    <vt:lpwstr>0e421deb-1c64-4b6c-815d-583eeb2cd060</vt:lpwstr>
  </property>
  <property fmtid="{D5CDD505-2E9C-101B-9397-08002B2CF9AE}" pid="10" name="MSIP_Label_4b8ca930-c773-4612-ba57-7600e9043226_ContentBits">
    <vt:lpwstr>0</vt:lpwstr>
  </property>
</Properties>
</file>